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4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erto Santamaria" initials="RS" lastIdx="1" clrIdx="0">
    <p:extLst>
      <p:ext uri="{19B8F6BF-5375-455C-9EA6-DF929625EA0E}">
        <p15:presenceInfo xmlns:p15="http://schemas.microsoft.com/office/powerpoint/2012/main" userId="S-1-5-21-2227492492-723166669-2814453033-254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2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12-02T12:30:54.656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1F400-55C0-4CAE-9415-599F90D1C911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8CDC-4EAE-4509-B961-F75C9EE9E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568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1F400-55C0-4CAE-9415-599F90D1C911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8CDC-4EAE-4509-B961-F75C9EE9E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826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1F400-55C0-4CAE-9415-599F90D1C911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8CDC-4EAE-4509-B961-F75C9EE9E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560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1F400-55C0-4CAE-9415-599F90D1C911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8CDC-4EAE-4509-B961-F75C9EE9E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639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1F400-55C0-4CAE-9415-599F90D1C911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8CDC-4EAE-4509-B961-F75C9EE9E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15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1F400-55C0-4CAE-9415-599F90D1C911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8CDC-4EAE-4509-B961-F75C9EE9E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049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1F400-55C0-4CAE-9415-599F90D1C911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8CDC-4EAE-4509-B961-F75C9EE9E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366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1F400-55C0-4CAE-9415-599F90D1C911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8CDC-4EAE-4509-B961-F75C9EE9E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946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1F400-55C0-4CAE-9415-599F90D1C911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8CDC-4EAE-4509-B961-F75C9EE9E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594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1F400-55C0-4CAE-9415-599F90D1C911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8CDC-4EAE-4509-B961-F75C9EE9E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254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1F400-55C0-4CAE-9415-599F90D1C911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8CDC-4EAE-4509-B961-F75C9EE9E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555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1F400-55C0-4CAE-9415-599F90D1C911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F8CDC-4EAE-4509-B961-F75C9EE9E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574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/url?sa=i&amp;rct=j&amp;q=&amp;esrc=s&amp;source=images&amp;cd=&amp;cad=rja&amp;uact=8&amp;ved=0CAcQjRxqFQoTCJWrsYbTy8cCFeLucgod5o0HAQ&amp;url=http://www.env.gov.nl.ca/env/faq/algae/generel.html&amp;ei=o0LgVdXNAuLdywPmm54I&amp;psig=AFQjCNHrkDFjCNDkZaGnWfXTAHDRI7bCUA&amp;ust=144084687316730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Nitrogen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Excessive nitrogen (N) from a variety of sources has led to decreases in the environmental quality of coastal rivers, ponds, and harbors in many communities in southeastern Massachusetts.*</a:t>
            </a:r>
          </a:p>
          <a:p>
            <a:pPr marL="0" indent="0">
              <a:buNone/>
            </a:pPr>
            <a:r>
              <a:rPr lang="en-US" dirty="0" smtClean="0"/>
              <a:t>In the coastal waters of Massachusetts the problems include:</a:t>
            </a:r>
          </a:p>
          <a:p>
            <a:r>
              <a:rPr lang="en-US" sz="2200" dirty="0" smtClean="0"/>
              <a:t>Loss of eelgrass beds, which are critical habitats for aquatic life</a:t>
            </a:r>
          </a:p>
          <a:p>
            <a:r>
              <a:rPr lang="en-US" sz="2200" dirty="0" smtClean="0"/>
              <a:t>Periodic extreme decreases in dissolved oxygen concentrations that threaten aquatic life</a:t>
            </a:r>
          </a:p>
          <a:p>
            <a:r>
              <a:rPr lang="en-US" sz="2200" dirty="0" smtClean="0"/>
              <a:t>Reductions in the diversity of animal populations</a:t>
            </a:r>
          </a:p>
          <a:p>
            <a:r>
              <a:rPr lang="en-US" sz="2200" dirty="0" smtClean="0"/>
              <a:t>Periodic algae blooms</a:t>
            </a:r>
            <a:endParaRPr lang="en-US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698500" y="6488668"/>
            <a:ext cx="1118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r>
              <a:rPr lang="en-US" sz="1400" dirty="0" smtClean="0"/>
              <a:t>Source: </a:t>
            </a:r>
            <a:r>
              <a:rPr lang="en-US" sz="1400" b="1" dirty="0"/>
              <a:t>Nantucket Harbor Embayment </a:t>
            </a:r>
            <a:r>
              <a:rPr lang="en-US" sz="1400" b="1" dirty="0" smtClean="0"/>
              <a:t>System Total </a:t>
            </a:r>
            <a:r>
              <a:rPr lang="en-US" sz="1400" b="1" dirty="0"/>
              <a:t>Maximum Daily </a:t>
            </a:r>
            <a:r>
              <a:rPr lang="en-US" sz="1400" b="1" dirty="0" smtClean="0"/>
              <a:t>Loads For </a:t>
            </a:r>
            <a:r>
              <a:rPr lang="en-US" sz="1400" b="1" dirty="0"/>
              <a:t>Total </a:t>
            </a:r>
            <a:r>
              <a:rPr lang="en-US" sz="1400" b="1" dirty="0" smtClean="0"/>
              <a:t>Nitrogen </a:t>
            </a:r>
            <a:r>
              <a:rPr lang="en-US" sz="1400" dirty="0"/>
              <a:t>Report # 97-TMDL-2</a:t>
            </a:r>
          </a:p>
        </p:txBody>
      </p:sp>
    </p:spTree>
    <p:extLst>
      <p:ext uri="{BB962C8B-B14F-4D97-AF65-F5344CB8AC3E}">
        <p14:creationId xmlns:p14="http://schemas.microsoft.com/office/powerpoint/2010/main" val="4088704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Board of Health Wastewater Regulations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583" y="1846014"/>
            <a:ext cx="11776833" cy="231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919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Regulations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All systems within a watershed are restricted to 110 gallons per day of effluent flow for every 10,000 square feet of land with no bedroom credits allowed (4 bedrooms per acre maximum</a:t>
            </a:r>
            <a:r>
              <a:rPr lang="en-US" dirty="0" smtClean="0"/>
              <a:t>)</a:t>
            </a:r>
          </a:p>
          <a:p>
            <a:r>
              <a:rPr lang="en-US" dirty="0" smtClean="0"/>
              <a:t>Watersheds:</a:t>
            </a:r>
          </a:p>
          <a:p>
            <a:pPr lvl="1"/>
            <a:r>
              <a:rPr lang="en-US" dirty="0" smtClean="0"/>
              <a:t>Nantucket Harbor</a:t>
            </a:r>
          </a:p>
          <a:p>
            <a:pPr lvl="1"/>
            <a:r>
              <a:rPr lang="en-US" dirty="0" smtClean="0"/>
              <a:t>Hummock Pond</a:t>
            </a:r>
          </a:p>
          <a:p>
            <a:pPr lvl="1"/>
            <a:r>
              <a:rPr lang="en-US" dirty="0" smtClean="0"/>
              <a:t>Madaket Harbor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All failed systems within a watershed must upgrade to an Innovative/Alternative system as defined by Title 5 (310 CMR 15.00)</a:t>
            </a:r>
          </a:p>
          <a:p>
            <a:endParaRPr lang="en-US" dirty="0" smtClean="0"/>
          </a:p>
          <a:p>
            <a:r>
              <a:rPr lang="en-US" dirty="0" smtClean="0"/>
              <a:t>All systems within a sewer district must connect to sewer within an allotted timeframe (6 or 24 months depending on system location)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125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Why Innovative/Alternative?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approved I/A systems reduce the amount of Nitrogen in the effluent by at least 50%</a:t>
            </a:r>
          </a:p>
          <a:p>
            <a:endParaRPr lang="en-US" dirty="0" smtClean="0"/>
          </a:p>
          <a:p>
            <a:r>
              <a:rPr lang="en-US" dirty="0" smtClean="0"/>
              <a:t>Coupled with flow restrictions, the denitrification can provide a minimum of 66% denitrification of effluent flow</a:t>
            </a:r>
          </a:p>
          <a:p>
            <a:endParaRPr lang="en-US" dirty="0" smtClean="0"/>
          </a:p>
          <a:p>
            <a:r>
              <a:rPr lang="en-US" dirty="0" smtClean="0"/>
              <a:t>I/A systems require operation and maintenance agreements that ensure proper function; resulting in less burden on town services</a:t>
            </a:r>
          </a:p>
        </p:txBody>
      </p:sp>
    </p:spTree>
    <p:extLst>
      <p:ext uri="{BB962C8B-B14F-4D97-AF65-F5344CB8AC3E}">
        <p14:creationId xmlns:p14="http://schemas.microsoft.com/office/powerpoint/2010/main" val="2965984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Fertilizer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Board of Health Regulation 75.00 “Fertilizer Regulations</a:t>
            </a:r>
            <a:r>
              <a:rPr lang="en-US" dirty="0" smtClean="0"/>
              <a:t>”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Requires that all professional fertilizer application be performed by a licensed applicator. </a:t>
            </a:r>
          </a:p>
          <a:p>
            <a:endParaRPr lang="en-US" dirty="0" smtClean="0"/>
          </a:p>
          <a:p>
            <a:r>
              <a:rPr lang="en-US" dirty="0" smtClean="0"/>
              <a:t>Each applicator must go through a fertilizer class and follow the “Fertilizer Best Management Practices”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7269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Fertilizer Licensing Class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March 17, 2015 - 9AM Dreamland Theater - Core Best Management </a:t>
            </a:r>
            <a:r>
              <a:rPr lang="en-US" sz="2400" dirty="0" smtClean="0"/>
              <a:t>Practices</a:t>
            </a:r>
          </a:p>
          <a:p>
            <a:r>
              <a:rPr lang="en-US" sz="2400" dirty="0" smtClean="0"/>
              <a:t>April </a:t>
            </a:r>
            <a:r>
              <a:rPr lang="en-US" sz="2400" dirty="0"/>
              <a:t>17, 2015 - 9AM Training Room </a:t>
            </a:r>
            <a:r>
              <a:rPr lang="en-US" sz="2400" dirty="0" smtClean="0"/>
              <a:t>Public </a:t>
            </a:r>
            <a:r>
              <a:rPr lang="en-US" sz="2400" dirty="0"/>
              <a:t>Safety Facility </a:t>
            </a:r>
            <a:endParaRPr lang="en-US" sz="2400" dirty="0" smtClean="0"/>
          </a:p>
          <a:p>
            <a:r>
              <a:rPr lang="en-US" sz="2400" dirty="0" smtClean="0"/>
              <a:t>April </a:t>
            </a:r>
            <a:r>
              <a:rPr lang="en-US" sz="2400" dirty="0"/>
              <a:t>24, 2015 - 9AM Community Room </a:t>
            </a:r>
            <a:r>
              <a:rPr lang="en-US" sz="2400" dirty="0" smtClean="0"/>
              <a:t>Public </a:t>
            </a:r>
            <a:r>
              <a:rPr lang="en-US" sz="2400" dirty="0"/>
              <a:t>Safety Facility </a:t>
            </a:r>
            <a:endParaRPr lang="en-US" sz="2400" dirty="0" smtClean="0"/>
          </a:p>
          <a:p>
            <a:r>
              <a:rPr lang="en-US" sz="2400" dirty="0" smtClean="0"/>
              <a:t>May </a:t>
            </a:r>
            <a:r>
              <a:rPr lang="en-US" sz="2400" dirty="0"/>
              <a:t>1st, 2015 - </a:t>
            </a:r>
            <a:r>
              <a:rPr lang="en-US" sz="2400" dirty="0"/>
              <a:t>9AM Community </a:t>
            </a:r>
            <a:r>
              <a:rPr lang="en-US" sz="2400" dirty="0" smtClean="0"/>
              <a:t>Room </a:t>
            </a:r>
            <a:r>
              <a:rPr lang="en-US" sz="2400" dirty="0"/>
              <a:t>Public Safety </a:t>
            </a:r>
            <a:r>
              <a:rPr lang="en-US" sz="2400" dirty="0" smtClean="0"/>
              <a:t>Facility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12670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Fertilizer Class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</a:p>
          <a:p>
            <a:r>
              <a:rPr lang="en-US" dirty="0" smtClean="0"/>
              <a:t>Soil types</a:t>
            </a:r>
          </a:p>
          <a:p>
            <a:r>
              <a:rPr lang="en-US" dirty="0" smtClean="0"/>
              <a:t>Soil Testing</a:t>
            </a:r>
          </a:p>
          <a:p>
            <a:r>
              <a:rPr lang="en-US" dirty="0" smtClean="0"/>
              <a:t>Calculations (area, dilutions, Maximum use)</a:t>
            </a:r>
          </a:p>
          <a:p>
            <a:r>
              <a:rPr lang="en-US" dirty="0" smtClean="0"/>
              <a:t>Best Management practices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1613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Fertilizer License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658" y="1690687"/>
            <a:ext cx="7157242" cy="4390883"/>
          </a:xfrm>
        </p:spPr>
      </p:pic>
      <p:sp>
        <p:nvSpPr>
          <p:cNvPr id="5" name="TextBox 4"/>
          <p:cNvSpPr txBox="1"/>
          <p:nvPr/>
        </p:nvSpPr>
        <p:spPr>
          <a:xfrm>
            <a:off x="1143000" y="6337300"/>
            <a:ext cx="990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Must be carried by all fertilizer applicants at all times.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738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Expected improvements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 the course of the next year:</a:t>
            </a:r>
          </a:p>
          <a:p>
            <a:pPr lvl="1"/>
            <a:r>
              <a:rPr lang="en-US" dirty="0" smtClean="0"/>
              <a:t>Reduced nitrogen and phosphorous runoff and leach into the watershed areas</a:t>
            </a:r>
          </a:p>
          <a:p>
            <a:pPr lvl="1"/>
            <a:r>
              <a:rPr lang="en-US" dirty="0" smtClean="0"/>
              <a:t>Reduced TMDL numbers</a:t>
            </a:r>
          </a:p>
          <a:p>
            <a:pPr lvl="1"/>
            <a:r>
              <a:rPr lang="en-US" dirty="0" smtClean="0"/>
              <a:t>Nitrogen release from sediments</a:t>
            </a:r>
          </a:p>
          <a:p>
            <a:pPr lvl="1"/>
            <a:r>
              <a:rPr lang="en-US" dirty="0" smtClean="0"/>
              <a:t>Reduced algae blooms</a:t>
            </a:r>
          </a:p>
          <a:p>
            <a:pPr lvl="1"/>
            <a:r>
              <a:rPr lang="en-US" dirty="0" smtClean="0"/>
              <a:t>Safe water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8722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-384175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More </a:t>
            </a:r>
            <a:r>
              <a:rPr lang="en-US" sz="4000" dirty="0" smtClean="0"/>
              <a:t>Information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8450" y="640940"/>
            <a:ext cx="9131300" cy="621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9170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9775"/>
          </a:xfrm>
        </p:spPr>
        <p:txBody>
          <a:bodyPr/>
          <a:lstStyle/>
          <a:p>
            <a:pPr algn="ctr"/>
            <a:r>
              <a:rPr lang="en-US" dirty="0"/>
              <a:t>Nantucket Health </a:t>
            </a:r>
            <a:r>
              <a:rPr lang="en-US" dirty="0" smtClean="0"/>
              <a:t>Department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500" dirty="0" smtClean="0"/>
              <a:t>3 </a:t>
            </a:r>
            <a:r>
              <a:rPr lang="en-US" sz="3500" dirty="0"/>
              <a:t>East Chestnut St (NRTA building)</a:t>
            </a:r>
            <a:br>
              <a:rPr lang="en-US" sz="3500" dirty="0"/>
            </a:br>
            <a:r>
              <a:rPr lang="en-US" sz="3500" dirty="0"/>
              <a:t>Nantucket, MA 02554</a:t>
            </a:r>
            <a:br>
              <a:rPr lang="en-US" sz="3500" dirty="0"/>
            </a:br>
            <a:r>
              <a:rPr lang="en-US" sz="3500" dirty="0"/>
              <a:t/>
            </a:r>
            <a:br>
              <a:rPr lang="en-US" sz="3500" dirty="0"/>
            </a:br>
            <a:r>
              <a:rPr lang="en-US" sz="3500" dirty="0" smtClean="0"/>
              <a:t>Phone: </a:t>
            </a:r>
            <a:r>
              <a:rPr lang="en-US" sz="3500" dirty="0"/>
              <a:t>508-228-7200  </a:t>
            </a:r>
            <a:endParaRPr lang="en-US" sz="3500" dirty="0" smtClean="0"/>
          </a:p>
          <a:p>
            <a:pPr marL="0" indent="0" algn="ctr">
              <a:buNone/>
            </a:pPr>
            <a:r>
              <a:rPr lang="en-US" sz="3500" dirty="0" smtClean="0"/>
              <a:t>Fax</a:t>
            </a:r>
            <a:r>
              <a:rPr lang="en-US" sz="3500" dirty="0"/>
              <a:t>: 508-325-6117</a:t>
            </a:r>
            <a:br>
              <a:rPr lang="en-US" sz="3500" dirty="0"/>
            </a:br>
            <a:r>
              <a:rPr lang="en-US" sz="3500" dirty="0"/>
              <a:t/>
            </a:r>
            <a:br>
              <a:rPr lang="en-US" sz="3500" dirty="0"/>
            </a:br>
            <a:r>
              <a:rPr lang="en-US" sz="3500" dirty="0" smtClean="0"/>
              <a:t>Hours:</a:t>
            </a:r>
            <a:r>
              <a:rPr lang="en-US" sz="3500" dirty="0"/>
              <a:t/>
            </a:r>
            <a:br>
              <a:rPr lang="en-US" sz="3500" dirty="0"/>
            </a:br>
            <a:r>
              <a:rPr lang="en-US" sz="3500" dirty="0"/>
              <a:t>Monday - Friday</a:t>
            </a:r>
            <a:br>
              <a:rPr lang="en-US" sz="3500" dirty="0"/>
            </a:br>
            <a:r>
              <a:rPr lang="en-US" sz="3500" dirty="0"/>
              <a:t>7:30 a.m. - 4:00 p.m.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618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These are actual algae blooms in Hummock Pond</a:t>
            </a:r>
            <a:endParaRPr lang="en-US" sz="4000" dirty="0"/>
          </a:p>
        </p:txBody>
      </p:sp>
      <p:pic>
        <p:nvPicPr>
          <p:cNvPr id="4" name="Content Placeholder 3" descr="http://www.env.gov.nl.ca/env/faq/algae/BGA_FA19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308100" y="2118246"/>
            <a:ext cx="4483100" cy="3404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294192" y="2118246"/>
            <a:ext cx="4538907" cy="340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11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Nitrogen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Nitrogen in the form of Nitrates, Nitrites, and Ammonium are a byproduct of digestion, and chemical processes.</a:t>
            </a:r>
          </a:p>
          <a:p>
            <a:r>
              <a:rPr lang="en-US" dirty="0" smtClean="0"/>
              <a:t>These, in the presence of water, can provide nutrients to algae and other toxic organisms that hurt water quality.</a:t>
            </a:r>
          </a:p>
          <a:p>
            <a:r>
              <a:rPr lang="en-US" dirty="0" smtClean="0"/>
              <a:t>The sources of N from the watershed include:</a:t>
            </a:r>
          </a:p>
          <a:p>
            <a:pPr lvl="1"/>
            <a:r>
              <a:rPr lang="en-US" dirty="0" smtClean="0"/>
              <a:t>Septic systems</a:t>
            </a:r>
          </a:p>
          <a:p>
            <a:pPr lvl="1"/>
            <a:r>
              <a:rPr lang="en-US" dirty="0" smtClean="0"/>
              <a:t>Runoff</a:t>
            </a:r>
          </a:p>
          <a:p>
            <a:pPr lvl="1"/>
            <a:r>
              <a:rPr lang="en-US" dirty="0" smtClean="0"/>
              <a:t>Fertilizers</a:t>
            </a:r>
          </a:p>
          <a:p>
            <a:pPr lvl="1"/>
            <a:r>
              <a:rPr lang="en-US" dirty="0" smtClean="0"/>
              <a:t>Natural background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675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5273" y="0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Nantucket Harbor Nitrogen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5218" y="1473200"/>
            <a:ext cx="6301711" cy="4394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8500" y="6488668"/>
            <a:ext cx="1118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r>
              <a:rPr lang="en-US" sz="1400" dirty="0" smtClean="0"/>
              <a:t>Source: </a:t>
            </a:r>
            <a:r>
              <a:rPr lang="en-US" sz="1400" b="1" dirty="0"/>
              <a:t>Nantucket Harbor Embayment </a:t>
            </a:r>
            <a:r>
              <a:rPr lang="en-US" sz="1400" b="1" dirty="0" smtClean="0"/>
              <a:t>System Total </a:t>
            </a:r>
            <a:r>
              <a:rPr lang="en-US" sz="1400" b="1" dirty="0"/>
              <a:t>Maximum Daily </a:t>
            </a:r>
            <a:r>
              <a:rPr lang="en-US" sz="1400" b="1" dirty="0" smtClean="0"/>
              <a:t>Loads For </a:t>
            </a:r>
            <a:r>
              <a:rPr lang="en-US" sz="1400" b="1" dirty="0"/>
              <a:t>Total </a:t>
            </a:r>
            <a:r>
              <a:rPr lang="en-US" sz="1400" b="1" dirty="0" smtClean="0"/>
              <a:t>Nitrogen </a:t>
            </a:r>
            <a:r>
              <a:rPr lang="en-US" sz="1400" dirty="0"/>
              <a:t>Report # 97-TMDL-2</a:t>
            </a:r>
          </a:p>
        </p:txBody>
      </p:sp>
    </p:spTree>
    <p:extLst>
      <p:ext uri="{BB962C8B-B14F-4D97-AF65-F5344CB8AC3E}">
        <p14:creationId xmlns:p14="http://schemas.microsoft.com/office/powerpoint/2010/main" val="3296432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0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Total Nitrogen Load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325563"/>
            <a:ext cx="10515600" cy="4351338"/>
          </a:xfrm>
        </p:spPr>
        <p:txBody>
          <a:bodyPr/>
          <a:lstStyle/>
          <a:p>
            <a:r>
              <a:rPr lang="en-US" dirty="0" smtClean="0"/>
              <a:t>149.51 kg of nitrogen per day is dumped into the Nantucket Harbor System from all sources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~14.95 kg of that nitrogen is from Wastewater, Fertilizer, and other </a:t>
            </a:r>
            <a:r>
              <a:rPr lang="en-US" dirty="0" smtClean="0"/>
              <a:t>Runoff</a:t>
            </a:r>
          </a:p>
          <a:p>
            <a:endParaRPr lang="en-US" dirty="0"/>
          </a:p>
          <a:p>
            <a:r>
              <a:rPr lang="en-US" dirty="0" smtClean="0"/>
              <a:t>Measured as Total Maximum Daily Load (TMDL)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687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That’s the equivalent to about a bag of concrete every other day. </a:t>
            </a:r>
          </a:p>
          <a:p>
            <a:r>
              <a:rPr lang="en-US" dirty="0" smtClean="0"/>
              <a:t>Or about 3 pallets of concrete poured down the drain per year!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100" y="3255963"/>
            <a:ext cx="2921000" cy="2921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0" y="3255963"/>
            <a:ext cx="2921000" cy="2921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850" y="3255963"/>
            <a:ext cx="2921000" cy="292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662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So, what can we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Lower the concentrations of N by reducing the loadings from on-site subsurface wastewater disposal (septic) systems, runoff, and fertilizers.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Multiple strategies, proposed by Nantucket to reduce these N  Loadings: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Innovative/Alternative (I/A) Septic Systems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Increased fertilizer management</a:t>
            </a:r>
          </a:p>
          <a:p>
            <a:pPr lvl="1"/>
            <a:r>
              <a:rPr lang="en-US" dirty="0" err="1" smtClean="0"/>
              <a:t>Sewering</a:t>
            </a:r>
            <a:endParaRPr lang="en-US" dirty="0" smtClean="0"/>
          </a:p>
          <a:p>
            <a:pPr lvl="1"/>
            <a:r>
              <a:rPr lang="en-US" dirty="0" smtClean="0"/>
              <a:t>Storm water controls</a:t>
            </a:r>
          </a:p>
        </p:txBody>
      </p:sp>
    </p:spTree>
    <p:extLst>
      <p:ext uri="{BB962C8B-B14F-4D97-AF65-F5344CB8AC3E}">
        <p14:creationId xmlns:p14="http://schemas.microsoft.com/office/powerpoint/2010/main" val="1676195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Septic System Overview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4463"/>
            <a:ext cx="5439276" cy="5167312"/>
          </a:xfrm>
        </p:spPr>
      </p:pic>
      <p:sp>
        <p:nvSpPr>
          <p:cNvPr id="5" name="TextBox 4"/>
          <p:cNvSpPr txBox="1"/>
          <p:nvPr/>
        </p:nvSpPr>
        <p:spPr>
          <a:xfrm>
            <a:off x="6705600" y="2336125"/>
            <a:ext cx="5334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 smtClean="0"/>
              <a:t>Sewer 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 smtClean="0"/>
              <a:t>Septic Tank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 smtClean="0"/>
              <a:t>Distribution Box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 smtClean="0"/>
              <a:t>Drain Field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457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Septic Tank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308" y="1325563"/>
            <a:ext cx="5845381" cy="4351338"/>
          </a:xfrm>
        </p:spPr>
      </p:pic>
      <p:sp>
        <p:nvSpPr>
          <p:cNvPr id="5" name="TextBox 4"/>
          <p:cNvSpPr txBox="1"/>
          <p:nvPr/>
        </p:nvSpPr>
        <p:spPr>
          <a:xfrm>
            <a:off x="3613203" y="5994400"/>
            <a:ext cx="4965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Make sure that the tank is not installed backwards!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7398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871</TotalTime>
  <Words>653</Words>
  <Application>Microsoft Office PowerPoint</Application>
  <PresentationFormat>Widescreen</PresentationFormat>
  <Paragraphs>89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Nitrogen Problem</vt:lpstr>
      <vt:lpstr>These are actual algae blooms in Hummock Pond</vt:lpstr>
      <vt:lpstr>Nitrogen Background</vt:lpstr>
      <vt:lpstr>Nantucket Harbor Nitrogen</vt:lpstr>
      <vt:lpstr>Total Nitrogen Load</vt:lpstr>
      <vt:lpstr>PowerPoint Presentation</vt:lpstr>
      <vt:lpstr>So, what can we do?</vt:lpstr>
      <vt:lpstr>Septic System Overview</vt:lpstr>
      <vt:lpstr>Septic Tank</vt:lpstr>
      <vt:lpstr>Board of Health Wastewater Regulations</vt:lpstr>
      <vt:lpstr>Regulations Overview</vt:lpstr>
      <vt:lpstr>Why Innovative/Alternative?</vt:lpstr>
      <vt:lpstr>Fertilizer Management</vt:lpstr>
      <vt:lpstr>Fertilizer Licensing Class Schedule</vt:lpstr>
      <vt:lpstr>Fertilizer Class Agenda</vt:lpstr>
      <vt:lpstr>Fertilizer License </vt:lpstr>
      <vt:lpstr>Expected improvements</vt:lpstr>
      <vt:lpstr>More Information</vt:lpstr>
      <vt:lpstr>Nantucket Health Department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Roberto Santamaria</dc:creator>
  <cp:lastModifiedBy>Roberto Santamaria</cp:lastModifiedBy>
  <cp:revision>32</cp:revision>
  <dcterms:created xsi:type="dcterms:W3CDTF">2015-12-02T15:56:13Z</dcterms:created>
  <dcterms:modified xsi:type="dcterms:W3CDTF">2015-12-08T15:17:47Z</dcterms:modified>
</cp:coreProperties>
</file>