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slides/slide89.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828" r:id="rId1"/>
  </p:sldMasterIdLst>
  <p:notesMasterIdLst>
    <p:notesMasterId r:id="rId97"/>
  </p:notesMasterIdLst>
  <p:handoutMasterIdLst>
    <p:handoutMasterId r:id="rId98"/>
  </p:handoutMasterIdLst>
  <p:sldIdLst>
    <p:sldId id="256" r:id="rId2"/>
    <p:sldId id="366" r:id="rId3"/>
    <p:sldId id="454" r:id="rId4"/>
    <p:sldId id="370" r:id="rId5"/>
    <p:sldId id="434" r:id="rId6"/>
    <p:sldId id="436" r:id="rId7"/>
    <p:sldId id="441" r:id="rId8"/>
    <p:sldId id="442" r:id="rId9"/>
    <p:sldId id="503" r:id="rId10"/>
    <p:sldId id="504" r:id="rId11"/>
    <p:sldId id="580" r:id="rId12"/>
    <p:sldId id="581" r:id="rId13"/>
    <p:sldId id="582" r:id="rId14"/>
    <p:sldId id="505" r:id="rId15"/>
    <p:sldId id="506" r:id="rId16"/>
    <p:sldId id="508" r:id="rId17"/>
    <p:sldId id="509" r:id="rId18"/>
    <p:sldId id="587" r:id="rId19"/>
    <p:sldId id="588" r:id="rId20"/>
    <p:sldId id="510" r:id="rId21"/>
    <p:sldId id="511" r:id="rId22"/>
    <p:sldId id="512" r:id="rId23"/>
    <p:sldId id="514" r:id="rId24"/>
    <p:sldId id="516" r:id="rId25"/>
    <p:sldId id="517" r:id="rId26"/>
    <p:sldId id="518" r:id="rId27"/>
    <p:sldId id="519" r:id="rId28"/>
    <p:sldId id="520" r:id="rId29"/>
    <p:sldId id="522" r:id="rId30"/>
    <p:sldId id="523" r:id="rId31"/>
    <p:sldId id="524" r:id="rId32"/>
    <p:sldId id="526" r:id="rId33"/>
    <p:sldId id="529" r:id="rId34"/>
    <p:sldId id="530" r:id="rId35"/>
    <p:sldId id="531" r:id="rId36"/>
    <p:sldId id="532" r:id="rId37"/>
    <p:sldId id="536" r:id="rId38"/>
    <p:sldId id="535" r:id="rId39"/>
    <p:sldId id="537" r:id="rId40"/>
    <p:sldId id="539" r:id="rId41"/>
    <p:sldId id="507" r:id="rId42"/>
    <p:sldId id="444" r:id="rId43"/>
    <p:sldId id="583" r:id="rId44"/>
    <p:sldId id="541" r:id="rId45"/>
    <p:sldId id="578" r:id="rId46"/>
    <p:sldId id="448" r:id="rId47"/>
    <p:sldId id="585" r:id="rId48"/>
    <p:sldId id="586" r:id="rId49"/>
    <p:sldId id="445" r:id="rId50"/>
    <p:sldId id="545" r:id="rId51"/>
    <p:sldId id="546" r:id="rId52"/>
    <p:sldId id="443" r:id="rId53"/>
    <p:sldId id="451" r:id="rId54"/>
    <p:sldId id="452" r:id="rId55"/>
    <p:sldId id="579" r:id="rId56"/>
    <p:sldId id="547" r:id="rId57"/>
    <p:sldId id="453" r:id="rId58"/>
    <p:sldId id="456" r:id="rId59"/>
    <p:sldId id="589" r:id="rId60"/>
    <p:sldId id="457" r:id="rId61"/>
    <p:sldId id="548" r:id="rId62"/>
    <p:sldId id="549" r:id="rId63"/>
    <p:sldId id="550" r:id="rId64"/>
    <p:sldId id="460" r:id="rId65"/>
    <p:sldId id="461" r:id="rId66"/>
    <p:sldId id="462" r:id="rId67"/>
    <p:sldId id="464" r:id="rId68"/>
    <p:sldId id="554" r:id="rId69"/>
    <p:sldId id="555" r:id="rId70"/>
    <p:sldId id="553" r:id="rId71"/>
    <p:sldId id="556" r:id="rId72"/>
    <p:sldId id="557" r:id="rId73"/>
    <p:sldId id="558" r:id="rId74"/>
    <p:sldId id="463" r:id="rId75"/>
    <p:sldId id="467" r:id="rId76"/>
    <p:sldId id="469" r:id="rId77"/>
    <p:sldId id="561" r:id="rId78"/>
    <p:sldId id="562" r:id="rId79"/>
    <p:sldId id="563" r:id="rId80"/>
    <p:sldId id="564" r:id="rId81"/>
    <p:sldId id="565" r:id="rId82"/>
    <p:sldId id="567" r:id="rId83"/>
    <p:sldId id="472" r:id="rId84"/>
    <p:sldId id="473" r:id="rId85"/>
    <p:sldId id="570" r:id="rId86"/>
    <p:sldId id="474" r:id="rId87"/>
    <p:sldId id="475" r:id="rId88"/>
    <p:sldId id="476" r:id="rId89"/>
    <p:sldId id="483" r:id="rId90"/>
    <p:sldId id="481" r:id="rId91"/>
    <p:sldId id="455" r:id="rId92"/>
    <p:sldId id="494" r:id="rId93"/>
    <p:sldId id="501" r:id="rId94"/>
    <p:sldId id="575" r:id="rId95"/>
    <p:sldId id="406" r:id="rId9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82E2E"/>
    <a:srgbClr val="3333CC"/>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93" autoAdjust="0"/>
    <p:restoredTop sz="94176" autoAdjust="0"/>
  </p:normalViewPr>
  <p:slideViewPr>
    <p:cSldViewPr>
      <p:cViewPr>
        <p:scale>
          <a:sx n="100" d="100"/>
          <a:sy n="100" d="100"/>
        </p:scale>
        <p:origin x="-2016" y="-294"/>
      </p:cViewPr>
      <p:guideLst>
        <p:guide orient="horz" pos="2160"/>
        <p:guide pos="2880"/>
      </p:guideLst>
    </p:cSldViewPr>
  </p:slideViewPr>
  <p:outlineViewPr>
    <p:cViewPr>
      <p:scale>
        <a:sx n="33" d="100"/>
        <a:sy n="33" d="100"/>
      </p:scale>
      <p:origin x="0" y="49224"/>
    </p:cViewPr>
  </p:outlineViewPr>
  <p:notesTextViewPr>
    <p:cViewPr>
      <p:scale>
        <a:sx n="75" d="100"/>
        <a:sy n="75" d="100"/>
      </p:scale>
      <p:origin x="0" y="0"/>
    </p:cViewPr>
  </p:notesTextViewPr>
  <p:notesViewPr>
    <p:cSldViewPr>
      <p:cViewPr varScale="1">
        <p:scale>
          <a:sx n="60" d="100"/>
          <a:sy n="60" d="100"/>
        </p:scale>
        <p:origin x="-2490" y="-72"/>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83.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84.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85.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86.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87.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88.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89.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90.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9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92.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93.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94.vml.rels><?xml version="1.0" encoding="UTF-8" standalone="yes"?>
<Relationships xmlns="http://schemas.openxmlformats.org/package/2006/relationships"><Relationship Id="rId1" Type="http://schemas.openxmlformats.org/officeDocument/2006/relationships/image" Target="../media/image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1440" tIns="45720" rIns="91440" bIns="45720" rtlCol="0"/>
          <a:lstStyle>
            <a:lvl1pPr algn="r">
              <a:defRPr sz="1200"/>
            </a:lvl1pPr>
          </a:lstStyle>
          <a:p>
            <a:fld id="{65FECA98-44E9-4E65-999C-FD88853BC267}" type="datetimeFigureOut">
              <a:rPr lang="en-US" smtClean="0"/>
              <a:pPr/>
              <a:t>1/16/2018</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1440" tIns="45720" rIns="91440" bIns="45720" rtlCol="0" anchor="b"/>
          <a:lstStyle>
            <a:lvl1pPr algn="r">
              <a:defRPr sz="1200"/>
            </a:lvl1pPr>
          </a:lstStyle>
          <a:p>
            <a:fld id="{4E721268-B5F2-4AFB-A4F8-729CA15D14B4}"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1440" tIns="45720" rIns="91440" bIns="45720" rtlCol="0"/>
          <a:lstStyle>
            <a:lvl1pPr algn="r">
              <a:defRPr sz="1200"/>
            </a:lvl1pPr>
          </a:lstStyle>
          <a:p>
            <a:fld id="{EB358313-9B4C-48B0-B2BF-2FC215E526B1}" type="datetimeFigureOut">
              <a:rPr lang="en-US" smtClean="0"/>
              <a:pPr/>
              <a:t>1/16/2018</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1440" tIns="45720" rIns="91440" bIns="45720" rtlCol="0" anchor="b"/>
          <a:lstStyle>
            <a:lvl1pPr algn="r">
              <a:defRPr sz="1200"/>
            </a:lvl1pPr>
          </a:lstStyle>
          <a:p>
            <a:fld id="{53BEA733-EF46-4F4C-BDEE-8EFB75E41552}"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3BEA733-EF46-4F4C-BDEE-8EFB75E41552}" type="slidenum">
              <a:rPr lang="en-US" smtClean="0"/>
              <a:pPr/>
              <a:t>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6F3BF085-2335-4333-B8CC-53AC66AF56B4}" type="datetimeFigureOut">
              <a:rPr lang="en-US" smtClean="0"/>
              <a:pPr/>
              <a:t>1/16/2018</a:t>
            </a:fld>
            <a:endParaRPr lang="en-US" dirty="0"/>
          </a:p>
        </p:txBody>
      </p:sp>
      <p:sp>
        <p:nvSpPr>
          <p:cNvPr id="20" name="Footer Placeholder 19"/>
          <p:cNvSpPr>
            <a:spLocks noGrp="1"/>
          </p:cNvSpPr>
          <p:nvPr>
            <p:ph type="ftr" sz="quarter" idx="11"/>
          </p:nvPr>
        </p:nvSpPr>
        <p:spPr/>
        <p:txBody>
          <a:bodyPr/>
          <a:lstStyle>
            <a:extLst/>
          </a:lstStyle>
          <a:p>
            <a:endParaRPr lang="en-US" dirty="0"/>
          </a:p>
        </p:txBody>
      </p:sp>
      <p:sp>
        <p:nvSpPr>
          <p:cNvPr id="10" name="Slide Number Placeholder 9"/>
          <p:cNvSpPr>
            <a:spLocks noGrp="1"/>
          </p:cNvSpPr>
          <p:nvPr>
            <p:ph type="sldNum" sz="quarter" idx="12"/>
          </p:nvPr>
        </p:nvSpPr>
        <p:spPr/>
        <p:txBody>
          <a:bodyPr/>
          <a:lstStyle>
            <a:extLst/>
          </a:lstStyle>
          <a:p>
            <a:fld id="{51241107-CF2A-4D9D-AD2F-9730DF1CE6CE}" type="slidenum">
              <a:rPr lang="en-US" smtClean="0"/>
              <a:pPr/>
              <a:t>‹#›</a:t>
            </a:fld>
            <a:endParaRPr lang="en-US" dirty="0"/>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F3BF085-2335-4333-B8CC-53AC66AF56B4}" type="datetimeFigureOut">
              <a:rPr lang="en-US" smtClean="0"/>
              <a:pPr/>
              <a:t>1/16/2018</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51241107-CF2A-4D9D-AD2F-9730DF1CE6CE}"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F3BF085-2335-4333-B8CC-53AC66AF56B4}" type="datetimeFigureOut">
              <a:rPr lang="en-US" smtClean="0"/>
              <a:pPr/>
              <a:t>1/16/2018</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51241107-CF2A-4D9D-AD2F-9730DF1CE6CE}"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F3BF085-2335-4333-B8CC-53AC66AF56B4}" type="datetimeFigureOut">
              <a:rPr lang="en-US" smtClean="0"/>
              <a:pPr/>
              <a:t>1/16/2018</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51241107-CF2A-4D9D-AD2F-9730DF1CE6CE}"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6F3BF085-2335-4333-B8CC-53AC66AF56B4}" type="datetimeFigureOut">
              <a:rPr lang="en-US" smtClean="0"/>
              <a:pPr/>
              <a:t>1/16/2018</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51241107-CF2A-4D9D-AD2F-9730DF1CE6CE}" type="slidenum">
              <a:rPr lang="en-US" smtClean="0"/>
              <a:pPr/>
              <a:t>‹#›</a:t>
            </a:fld>
            <a:endParaRPr lang="en-US" dirty="0"/>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F3BF085-2335-4333-B8CC-53AC66AF56B4}" type="datetimeFigureOut">
              <a:rPr lang="en-US" smtClean="0"/>
              <a:pPr/>
              <a:t>1/16/2018</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51241107-CF2A-4D9D-AD2F-9730DF1CE6CE}"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6F3BF085-2335-4333-B8CC-53AC66AF56B4}" type="datetimeFigureOut">
              <a:rPr lang="en-US" smtClean="0"/>
              <a:pPr/>
              <a:t>1/16/2018</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51241107-CF2A-4D9D-AD2F-9730DF1CE6CE}"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6F3BF085-2335-4333-B8CC-53AC66AF56B4}" type="datetimeFigureOut">
              <a:rPr lang="en-US" smtClean="0"/>
              <a:pPr/>
              <a:t>1/16/2018</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51241107-CF2A-4D9D-AD2F-9730DF1CE6CE}"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Date Placeholder 1"/>
          <p:cNvSpPr>
            <a:spLocks noGrp="1"/>
          </p:cNvSpPr>
          <p:nvPr>
            <p:ph type="dt" sz="half" idx="10"/>
          </p:nvPr>
        </p:nvSpPr>
        <p:spPr/>
        <p:txBody>
          <a:bodyPr/>
          <a:lstStyle>
            <a:extLst/>
          </a:lstStyle>
          <a:p>
            <a:fld id="{6F3BF085-2335-4333-B8CC-53AC66AF56B4}" type="datetimeFigureOut">
              <a:rPr lang="en-US" smtClean="0"/>
              <a:pPr/>
              <a:t>1/16/2018</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51241107-CF2A-4D9D-AD2F-9730DF1CE6CE}" type="slidenum">
              <a:rPr lang="en-US" smtClean="0"/>
              <a:pPr/>
              <a:t>‹#›</a:t>
            </a:fld>
            <a:endParaRPr lang="en-US" dirty="0"/>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F3BF085-2335-4333-B8CC-53AC66AF56B4}" type="datetimeFigureOut">
              <a:rPr lang="en-US" smtClean="0"/>
              <a:pPr/>
              <a:t>1/16/2018</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51241107-CF2A-4D9D-AD2F-9730DF1CE6CE}"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6F3BF085-2335-4333-B8CC-53AC66AF56B4}" type="datetimeFigureOut">
              <a:rPr lang="en-US" smtClean="0"/>
              <a:pPr/>
              <a:t>1/16/2018</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51241107-CF2A-4D9D-AD2F-9730DF1CE6CE}" type="slidenum">
              <a:rPr lang="en-US" smtClean="0"/>
              <a:pPr/>
              <a:t>‹#›</a:t>
            </a:fld>
            <a:endParaRPr lang="en-US" dirty="0"/>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dirty="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dirty="0"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6F3BF085-2335-4333-B8CC-53AC66AF56B4}" type="datetimeFigureOut">
              <a:rPr lang="en-US" smtClean="0"/>
              <a:pPr/>
              <a:t>1/16/2018</a:t>
            </a:fld>
            <a:endParaRPr lang="en-US" dirty="0"/>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dirty="0"/>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51241107-CF2A-4D9D-AD2F-9730DF1CE6CE}" type="slidenum">
              <a:rPr lang="en-US" smtClean="0"/>
              <a:pPr/>
              <a:t>‹#›</a:t>
            </a:fld>
            <a:endParaRPr lang="en-US" dirty="0"/>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10.v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9.xml"/><Relationship Id="rId1" Type="http://schemas.openxmlformats.org/officeDocument/2006/relationships/vmlDrawing" Target="../drawings/vmlDrawing11.v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9.xml"/><Relationship Id="rId1" Type="http://schemas.openxmlformats.org/officeDocument/2006/relationships/vmlDrawing" Target="../drawings/vmlDrawing12.vm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9.xml"/><Relationship Id="rId1" Type="http://schemas.openxmlformats.org/officeDocument/2006/relationships/vmlDrawing" Target="../drawings/vmlDrawing13.vm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14.v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15.v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16.v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17.vml"/></Relationships>
</file>

<file path=ppt/slides/_rels/slide18.xml.rels><?xml version="1.0" encoding="UTF-8" standalone="yes"?>
<Relationships xmlns="http://schemas.openxmlformats.org/package/2006/relationships"><Relationship Id="rId3" Type="http://schemas.openxmlformats.org/officeDocument/2006/relationships/hyperlink" Target="http://www.mass.gov/homeimprovement" TargetMode="External"/><Relationship Id="rId2" Type="http://schemas.openxmlformats.org/officeDocument/2006/relationships/slideLayout" Target="../slideLayouts/slideLayout2.xml"/><Relationship Id="rId1" Type="http://schemas.openxmlformats.org/officeDocument/2006/relationships/vmlDrawing" Target="../drawings/vmlDrawing18.vml"/><Relationship Id="rId4" Type="http://schemas.openxmlformats.org/officeDocument/2006/relationships/oleObject" Target="../embeddings/oleObject18.bin"/></Relationships>
</file>

<file path=ppt/slides/_rels/slide19.xml.rels><?xml version="1.0" encoding="UTF-8" standalone="yes"?>
<Relationships xmlns="http://schemas.openxmlformats.org/package/2006/relationships"><Relationship Id="rId3" Type="http://schemas.openxmlformats.org/officeDocument/2006/relationships/hyperlink" Target="https://www.mass.gov/service-details/continuing-education-for-construction-supervisors" TargetMode="External"/><Relationship Id="rId2" Type="http://schemas.openxmlformats.org/officeDocument/2006/relationships/slideLayout" Target="../slideLayouts/slideLayout2.xml"/><Relationship Id="rId1" Type="http://schemas.openxmlformats.org/officeDocument/2006/relationships/vmlDrawing" Target="../drawings/vmlDrawing19.vml"/><Relationship Id="rId4" Type="http://schemas.openxmlformats.org/officeDocument/2006/relationships/oleObject" Target="../embeddings/oleObject19.bin"/></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20.v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21.v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22.v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23.v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24.v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25.v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26.v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2.xml"/><Relationship Id="rId1" Type="http://schemas.openxmlformats.org/officeDocument/2006/relationships/vmlDrawing" Target="../drawings/vmlDrawing27.v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2.xml"/><Relationship Id="rId1" Type="http://schemas.openxmlformats.org/officeDocument/2006/relationships/vmlDrawing" Target="../drawings/vmlDrawing28.v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2.xml"/><Relationship Id="rId1" Type="http://schemas.openxmlformats.org/officeDocument/2006/relationships/vmlDrawing" Target="../drawings/vmlDrawing29.v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2.xml"/><Relationship Id="rId1" Type="http://schemas.openxmlformats.org/officeDocument/2006/relationships/vmlDrawing" Target="../drawings/vmlDrawing30.v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2.xml"/><Relationship Id="rId1" Type="http://schemas.openxmlformats.org/officeDocument/2006/relationships/vmlDrawing" Target="../drawings/vmlDrawing31.v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2.xml"/><Relationship Id="rId1" Type="http://schemas.openxmlformats.org/officeDocument/2006/relationships/vmlDrawing" Target="../drawings/vmlDrawing32.v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2.xml"/><Relationship Id="rId1" Type="http://schemas.openxmlformats.org/officeDocument/2006/relationships/vmlDrawing" Target="../drawings/vmlDrawing33.vml"/></Relationships>
</file>

<file path=ppt/slides/_rels/slide34.xml.rels><?xml version="1.0" encoding="UTF-8" standalone="yes"?>
<Relationships xmlns="http://schemas.openxmlformats.org/package/2006/relationships"><Relationship Id="rId3" Type="http://schemas.openxmlformats.org/officeDocument/2006/relationships/hyperlink" Target="http://www.mass.gov/dpl" TargetMode="External"/><Relationship Id="rId2" Type="http://schemas.openxmlformats.org/officeDocument/2006/relationships/slideLayout" Target="../slideLayouts/slideLayout2.xml"/><Relationship Id="rId1" Type="http://schemas.openxmlformats.org/officeDocument/2006/relationships/vmlDrawing" Target="../drawings/vmlDrawing34.vml"/><Relationship Id="rId4" Type="http://schemas.openxmlformats.org/officeDocument/2006/relationships/oleObject" Target="../embeddings/oleObject34.bin"/></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2.xml"/><Relationship Id="rId1" Type="http://schemas.openxmlformats.org/officeDocument/2006/relationships/vmlDrawing" Target="../drawings/vmlDrawing35.vml"/></Relationships>
</file>

<file path=ppt/slides/_rels/slide36.xml.rels><?xml version="1.0" encoding="UTF-8" standalone="yes"?>
<Relationships xmlns="http://schemas.openxmlformats.org/package/2006/relationships"><Relationship Id="rId3" Type="http://schemas.openxmlformats.org/officeDocument/2006/relationships/hyperlink" Target="https://www.floodsmart.gov/floodsmart/pages/flooding_flood_risks/ffr_overview.jsp" TargetMode="External"/><Relationship Id="rId2" Type="http://schemas.openxmlformats.org/officeDocument/2006/relationships/slideLayout" Target="../slideLayouts/slideLayout2.xml"/><Relationship Id="rId1" Type="http://schemas.openxmlformats.org/officeDocument/2006/relationships/vmlDrawing" Target="../drawings/vmlDrawing36.vml"/><Relationship Id="rId4" Type="http://schemas.openxmlformats.org/officeDocument/2006/relationships/oleObject" Target="../embeddings/oleObject36.bin"/></Relationships>
</file>

<file path=ppt/slides/_rels/slide37.xml.rels><?xml version="1.0" encoding="UTF-8" standalone="yes"?>
<Relationships xmlns="http://schemas.openxmlformats.org/package/2006/relationships"><Relationship Id="rId3" Type="http://schemas.openxmlformats.org/officeDocument/2006/relationships/hyperlink" Target="https://msc.fema.gov/portal" TargetMode="External"/><Relationship Id="rId2" Type="http://schemas.openxmlformats.org/officeDocument/2006/relationships/slideLayout" Target="../slideLayouts/slideLayout2.xml"/><Relationship Id="rId1" Type="http://schemas.openxmlformats.org/officeDocument/2006/relationships/vmlDrawing" Target="../drawings/vmlDrawing37.vml"/><Relationship Id="rId5" Type="http://schemas.openxmlformats.org/officeDocument/2006/relationships/image" Target="../media/image8.jpeg"/><Relationship Id="rId4" Type="http://schemas.openxmlformats.org/officeDocument/2006/relationships/oleObject" Target="../embeddings/oleObject37.bin"/></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2.xml"/><Relationship Id="rId1" Type="http://schemas.openxmlformats.org/officeDocument/2006/relationships/vmlDrawing" Target="../drawings/vmlDrawing38.v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2.xml"/><Relationship Id="rId1" Type="http://schemas.openxmlformats.org/officeDocument/2006/relationships/vmlDrawing" Target="../drawings/vmlDrawing39.v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2.xml"/><Relationship Id="rId1" Type="http://schemas.openxmlformats.org/officeDocument/2006/relationships/vmlDrawing" Target="../drawings/vmlDrawing40.v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Layout" Target="../slideLayouts/slideLayout4.xml"/><Relationship Id="rId1" Type="http://schemas.openxmlformats.org/officeDocument/2006/relationships/vmlDrawing" Target="../drawings/vmlDrawing41.vml"/><Relationship Id="rId4" Type="http://schemas.openxmlformats.org/officeDocument/2006/relationships/image" Target="../media/image9.png"/></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2.xml"/><Relationship Id="rId1" Type="http://schemas.openxmlformats.org/officeDocument/2006/relationships/vmlDrawing" Target="../drawings/vmlDrawing42.vml"/></Relationships>
</file>

<file path=ppt/slides/_rels/slide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vmlDrawing" Target="../drawings/vmlDrawing43.vml"/><Relationship Id="rId4" Type="http://schemas.openxmlformats.org/officeDocument/2006/relationships/oleObject" Target="../embeddings/oleObject43.bin"/></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2.xml"/><Relationship Id="rId1" Type="http://schemas.openxmlformats.org/officeDocument/2006/relationships/vmlDrawing" Target="../drawings/vmlDrawing44.vml"/><Relationship Id="rId4" Type="http://schemas.openxmlformats.org/officeDocument/2006/relationships/image" Target="../media/image11.png"/></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Layout" Target="../slideLayouts/slideLayout2.xml"/><Relationship Id="rId1" Type="http://schemas.openxmlformats.org/officeDocument/2006/relationships/vmlDrawing" Target="../drawings/vmlDrawing45.v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2.xml"/><Relationship Id="rId1" Type="http://schemas.openxmlformats.org/officeDocument/2006/relationships/vmlDrawing" Target="../drawings/vmlDrawing46.v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Layout" Target="../slideLayouts/slideLayout2.xml"/><Relationship Id="rId1" Type="http://schemas.openxmlformats.org/officeDocument/2006/relationships/vmlDrawing" Target="../drawings/vmlDrawing47.vml"/><Relationship Id="rId4" Type="http://schemas.openxmlformats.org/officeDocument/2006/relationships/image" Target="../media/image12.png"/></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Layout" Target="../slideLayouts/slideLayout2.xml"/><Relationship Id="rId1" Type="http://schemas.openxmlformats.org/officeDocument/2006/relationships/vmlDrawing" Target="../drawings/vmlDrawing48.vml"/><Relationship Id="rId4" Type="http://schemas.openxmlformats.org/officeDocument/2006/relationships/image" Target="../media/image13.png"/></Relationships>
</file>

<file path=ppt/slides/_rels/slide49.xml.rels><?xml version="1.0" encoding="UTF-8" standalone="yes"?>
<Relationships xmlns="http://schemas.openxmlformats.org/package/2006/relationships"><Relationship Id="rId3" Type="http://schemas.openxmlformats.org/officeDocument/2006/relationships/hyperlink" Target="http://www.nationalsunroom.org/AAMA-NPEA-NSA-2100-12.pdf" TargetMode="External"/><Relationship Id="rId2" Type="http://schemas.openxmlformats.org/officeDocument/2006/relationships/slideLayout" Target="../slideLayouts/slideLayout2.xml"/><Relationship Id="rId1" Type="http://schemas.openxmlformats.org/officeDocument/2006/relationships/vmlDrawing" Target="../drawings/vmlDrawing49.vml"/><Relationship Id="rId4" Type="http://schemas.openxmlformats.org/officeDocument/2006/relationships/oleObject" Target="../embeddings/oleObject49.bin"/></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4.jpeg"/></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Layout" Target="../slideLayouts/slideLayout2.xml"/><Relationship Id="rId1" Type="http://schemas.openxmlformats.org/officeDocument/2006/relationships/vmlDrawing" Target="../drawings/vmlDrawing50.vml"/></Relationships>
</file>

<file path=ppt/slides/_rels/slide51.xml.rels><?xml version="1.0" encoding="UTF-8" standalone="yes"?>
<Relationships xmlns="http://schemas.openxmlformats.org/package/2006/relationships"><Relationship Id="rId3" Type="http://schemas.openxmlformats.org/officeDocument/2006/relationships/hyperlink" Target="http://www.techstreet.com/products/preview/1888872" TargetMode="External"/><Relationship Id="rId2" Type="http://schemas.openxmlformats.org/officeDocument/2006/relationships/slideLayout" Target="../slideLayouts/slideLayout2.xml"/><Relationship Id="rId1" Type="http://schemas.openxmlformats.org/officeDocument/2006/relationships/vmlDrawing" Target="../drawings/vmlDrawing51.vml"/><Relationship Id="rId5" Type="http://schemas.openxmlformats.org/officeDocument/2006/relationships/oleObject" Target="../embeddings/oleObject51.bin"/><Relationship Id="rId4" Type="http://schemas.openxmlformats.org/officeDocument/2006/relationships/image" Target="../media/image14.jpeg"/></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Layout" Target="../slideLayouts/slideLayout2.xml"/><Relationship Id="rId1" Type="http://schemas.openxmlformats.org/officeDocument/2006/relationships/vmlDrawing" Target="../drawings/vmlDrawing52.vml"/></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Layout" Target="../slideLayouts/slideLayout2.xml"/><Relationship Id="rId1" Type="http://schemas.openxmlformats.org/officeDocument/2006/relationships/vmlDrawing" Target="../drawings/vmlDrawing53.vml"/><Relationship Id="rId4" Type="http://schemas.openxmlformats.org/officeDocument/2006/relationships/image" Target="../media/image15.png"/></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Layout" Target="../slideLayouts/slideLayout2.xml"/><Relationship Id="rId1" Type="http://schemas.openxmlformats.org/officeDocument/2006/relationships/vmlDrawing" Target="../drawings/vmlDrawing54.vml"/></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Layout" Target="../slideLayouts/slideLayout2.xml"/><Relationship Id="rId1" Type="http://schemas.openxmlformats.org/officeDocument/2006/relationships/vmlDrawing" Target="../drawings/vmlDrawing55.vml"/></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Layout" Target="../slideLayouts/slideLayout2.xml"/><Relationship Id="rId1" Type="http://schemas.openxmlformats.org/officeDocument/2006/relationships/vmlDrawing" Target="../drawings/vmlDrawing56.vml"/></Relationships>
</file>

<file path=ppt/slides/_rels/slide5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vmlDrawing" Target="../drawings/vmlDrawing57.vml"/><Relationship Id="rId4" Type="http://schemas.openxmlformats.org/officeDocument/2006/relationships/oleObject" Target="../embeddings/oleObject57.bin"/></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Layout" Target="../slideLayouts/slideLayout2.xml"/><Relationship Id="rId1" Type="http://schemas.openxmlformats.org/officeDocument/2006/relationships/vmlDrawing" Target="../drawings/vmlDrawing58.vml"/></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slideLayout" Target="../slideLayouts/slideLayout2.xml"/><Relationship Id="rId1" Type="http://schemas.openxmlformats.org/officeDocument/2006/relationships/vmlDrawing" Target="../drawings/vmlDrawing59.v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hyperlink" Target="https://www.mass.gov/service-details/ninth-edition-of-the-ma-state-building-code" TargetMode="Externa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oleObject" Target="../embeddings/oleObject6.bin"/><Relationship Id="rId4" Type="http://schemas.openxmlformats.org/officeDocument/2006/relationships/hyperlink" Target="http://www.sec.state.ma.us/spr/spridx.htm" TargetMode="External"/></Relationships>
</file>

<file path=ppt/slides/_rels/slide6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vmlDrawing" Target="../drawings/vmlDrawing60.vml"/><Relationship Id="rId4" Type="http://schemas.openxmlformats.org/officeDocument/2006/relationships/oleObject" Target="../embeddings/oleObject60.bin"/></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slideLayout" Target="../slideLayouts/slideLayout2.xml"/><Relationship Id="rId1" Type="http://schemas.openxmlformats.org/officeDocument/2006/relationships/vmlDrawing" Target="../drawings/vmlDrawing61.vml"/></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62.bin"/><Relationship Id="rId2" Type="http://schemas.openxmlformats.org/officeDocument/2006/relationships/slideLayout" Target="../slideLayouts/slideLayout2.xml"/><Relationship Id="rId1" Type="http://schemas.openxmlformats.org/officeDocument/2006/relationships/vmlDrawing" Target="../drawings/vmlDrawing62.vml"/></Relationships>
</file>

<file path=ppt/slides/_rels/slide64.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jGo8ff2o7LAhXGdD4KHb-RA-wQjRwIBw&amp;url=https://www.tinyhomebuilders.com/tiny-houses&amp;psig=AFQjCNHQKH61B0R3JHAcBS0-xfg9G-khkw&amp;ust=1456345189835893" TargetMode="External"/><Relationship Id="rId2" Type="http://schemas.openxmlformats.org/officeDocument/2006/relationships/slideLayout" Target="../slideLayouts/slideLayout4.xml"/><Relationship Id="rId1" Type="http://schemas.openxmlformats.org/officeDocument/2006/relationships/vmlDrawing" Target="../drawings/vmlDrawing63.vml"/><Relationship Id="rId5" Type="http://schemas.openxmlformats.org/officeDocument/2006/relationships/oleObject" Target="../embeddings/oleObject63.bin"/><Relationship Id="rId4" Type="http://schemas.openxmlformats.org/officeDocument/2006/relationships/image" Target="../media/image22.jpeg"/></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64.bin"/><Relationship Id="rId2" Type="http://schemas.openxmlformats.org/officeDocument/2006/relationships/slideLayout" Target="../slideLayouts/slideLayout2.xml"/><Relationship Id="rId1" Type="http://schemas.openxmlformats.org/officeDocument/2006/relationships/vmlDrawing" Target="../drawings/vmlDrawing64.vml"/></Relationships>
</file>

<file path=ppt/slides/_rels/slide66.xml.rels><?xml version="1.0" encoding="UTF-8" standalone="yes"?>
<Relationships xmlns="http://schemas.openxmlformats.org/package/2006/relationships"><Relationship Id="rId3" Type="http://schemas.openxmlformats.org/officeDocument/2006/relationships/hyperlink" Target="https://malegislature.gov/Laws/GeneralLaws/PartI/TitleXX/Chapter143/Section3T" TargetMode="External"/><Relationship Id="rId2" Type="http://schemas.openxmlformats.org/officeDocument/2006/relationships/slideLayout" Target="../slideLayouts/slideLayout2.xml"/><Relationship Id="rId1" Type="http://schemas.openxmlformats.org/officeDocument/2006/relationships/vmlDrawing" Target="../drawings/vmlDrawing65.vml"/><Relationship Id="rId4" Type="http://schemas.openxmlformats.org/officeDocument/2006/relationships/oleObject" Target="../embeddings/oleObject65.bin"/></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66.bin"/><Relationship Id="rId2" Type="http://schemas.openxmlformats.org/officeDocument/2006/relationships/slideLayout" Target="../slideLayouts/slideLayout2.xml"/><Relationship Id="rId1" Type="http://schemas.openxmlformats.org/officeDocument/2006/relationships/vmlDrawing" Target="../drawings/vmlDrawing66.vml"/></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67.bin"/><Relationship Id="rId2" Type="http://schemas.openxmlformats.org/officeDocument/2006/relationships/slideLayout" Target="../slideLayouts/slideLayout2.xml"/><Relationship Id="rId1" Type="http://schemas.openxmlformats.org/officeDocument/2006/relationships/vmlDrawing" Target="../drawings/vmlDrawing67.vml"/></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68.bin"/><Relationship Id="rId2" Type="http://schemas.openxmlformats.org/officeDocument/2006/relationships/slideLayout" Target="../slideLayouts/slideLayout2.xml"/><Relationship Id="rId1" Type="http://schemas.openxmlformats.org/officeDocument/2006/relationships/vmlDrawing" Target="../drawings/vmlDrawing68.v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4.xml"/><Relationship Id="rId1" Type="http://schemas.openxmlformats.org/officeDocument/2006/relationships/vmlDrawing" Target="../drawings/vmlDrawing7.vml"/></Relationships>
</file>

<file path=ppt/slides/_rels/slide70.xml.rels><?xml version="1.0" encoding="UTF-8" standalone="yes"?>
<Relationships xmlns="http://schemas.openxmlformats.org/package/2006/relationships"><Relationship Id="rId3" Type="http://schemas.openxmlformats.org/officeDocument/2006/relationships/oleObject" Target="../embeddings/oleObject69.bin"/><Relationship Id="rId2" Type="http://schemas.openxmlformats.org/officeDocument/2006/relationships/slideLayout" Target="../slideLayouts/slideLayout2.xml"/><Relationship Id="rId1" Type="http://schemas.openxmlformats.org/officeDocument/2006/relationships/vmlDrawing" Target="../drawings/vmlDrawing69.vml"/></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70.bin"/><Relationship Id="rId2" Type="http://schemas.openxmlformats.org/officeDocument/2006/relationships/slideLayout" Target="../slideLayouts/slideLayout2.xml"/><Relationship Id="rId1" Type="http://schemas.openxmlformats.org/officeDocument/2006/relationships/vmlDrawing" Target="../drawings/vmlDrawing70.vml"/></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71.bin"/><Relationship Id="rId2" Type="http://schemas.openxmlformats.org/officeDocument/2006/relationships/slideLayout" Target="../slideLayouts/slideLayout2.xml"/><Relationship Id="rId1" Type="http://schemas.openxmlformats.org/officeDocument/2006/relationships/vmlDrawing" Target="../drawings/vmlDrawing71.vml"/></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72.bin"/><Relationship Id="rId2" Type="http://schemas.openxmlformats.org/officeDocument/2006/relationships/slideLayout" Target="../slideLayouts/slideLayout2.xml"/><Relationship Id="rId1" Type="http://schemas.openxmlformats.org/officeDocument/2006/relationships/vmlDrawing" Target="../drawings/vmlDrawing72.vml"/></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73.bin"/><Relationship Id="rId2" Type="http://schemas.openxmlformats.org/officeDocument/2006/relationships/slideLayout" Target="../slideLayouts/slideLayout2.xml"/><Relationship Id="rId1" Type="http://schemas.openxmlformats.org/officeDocument/2006/relationships/vmlDrawing" Target="../drawings/vmlDrawing73.vml"/></Relationships>
</file>

<file path=ppt/slides/_rels/slide75.xml.rels><?xml version="1.0" encoding="UTF-8" standalone="yes"?>
<Relationships xmlns="http://schemas.openxmlformats.org/package/2006/relationships"><Relationship Id="rId3" Type="http://schemas.openxmlformats.org/officeDocument/2006/relationships/oleObject" Target="../embeddings/oleObject74.bin"/><Relationship Id="rId2" Type="http://schemas.openxmlformats.org/officeDocument/2006/relationships/slideLayout" Target="../slideLayouts/slideLayout2.xml"/><Relationship Id="rId1" Type="http://schemas.openxmlformats.org/officeDocument/2006/relationships/vmlDrawing" Target="../drawings/vmlDrawing74.vml"/></Relationships>
</file>

<file path=ppt/slides/_rels/slide76.xml.rels><?xml version="1.0" encoding="UTF-8" standalone="yes"?>
<Relationships xmlns="http://schemas.openxmlformats.org/package/2006/relationships"><Relationship Id="rId3" Type="http://schemas.openxmlformats.org/officeDocument/2006/relationships/oleObject" Target="../embeddings/oleObject75.bin"/><Relationship Id="rId2" Type="http://schemas.openxmlformats.org/officeDocument/2006/relationships/slideLayout" Target="../slideLayouts/slideLayout2.xml"/><Relationship Id="rId1" Type="http://schemas.openxmlformats.org/officeDocument/2006/relationships/vmlDrawing" Target="../drawings/vmlDrawing75.vml"/></Relationships>
</file>

<file path=ppt/slides/_rels/slide77.xml.rels><?xml version="1.0" encoding="UTF-8" standalone="yes"?>
<Relationships xmlns="http://schemas.openxmlformats.org/package/2006/relationships"><Relationship Id="rId3" Type="http://schemas.openxmlformats.org/officeDocument/2006/relationships/oleObject" Target="../embeddings/oleObject76.bin"/><Relationship Id="rId2" Type="http://schemas.openxmlformats.org/officeDocument/2006/relationships/slideLayout" Target="../slideLayouts/slideLayout2.xml"/><Relationship Id="rId1" Type="http://schemas.openxmlformats.org/officeDocument/2006/relationships/vmlDrawing" Target="../drawings/vmlDrawing76.vml"/></Relationships>
</file>

<file path=ppt/slides/_rels/slide78.xml.rels><?xml version="1.0" encoding="UTF-8" standalone="yes"?>
<Relationships xmlns="http://schemas.openxmlformats.org/package/2006/relationships"><Relationship Id="rId3" Type="http://schemas.openxmlformats.org/officeDocument/2006/relationships/oleObject" Target="../embeddings/oleObject77.bin"/><Relationship Id="rId2" Type="http://schemas.openxmlformats.org/officeDocument/2006/relationships/slideLayout" Target="../slideLayouts/slideLayout2.xml"/><Relationship Id="rId1" Type="http://schemas.openxmlformats.org/officeDocument/2006/relationships/vmlDrawing" Target="../drawings/vmlDrawing77.vml"/></Relationships>
</file>

<file path=ppt/slides/_rels/slide79.xml.rels><?xml version="1.0" encoding="UTF-8" standalone="yes"?>
<Relationships xmlns="http://schemas.openxmlformats.org/package/2006/relationships"><Relationship Id="rId3" Type="http://schemas.openxmlformats.org/officeDocument/2006/relationships/oleObject" Target="../embeddings/oleObject78.bin"/><Relationship Id="rId2" Type="http://schemas.openxmlformats.org/officeDocument/2006/relationships/slideLayout" Target="../slideLayouts/slideLayout2.xml"/><Relationship Id="rId1" Type="http://schemas.openxmlformats.org/officeDocument/2006/relationships/vmlDrawing" Target="../drawings/vmlDrawing78.v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8.vml"/></Relationships>
</file>

<file path=ppt/slides/_rels/slide80.xml.rels><?xml version="1.0" encoding="UTF-8" standalone="yes"?>
<Relationships xmlns="http://schemas.openxmlformats.org/package/2006/relationships"><Relationship Id="rId3" Type="http://schemas.openxmlformats.org/officeDocument/2006/relationships/oleObject" Target="../embeddings/oleObject79.bin"/><Relationship Id="rId2" Type="http://schemas.openxmlformats.org/officeDocument/2006/relationships/slideLayout" Target="../slideLayouts/slideLayout2.xml"/><Relationship Id="rId1" Type="http://schemas.openxmlformats.org/officeDocument/2006/relationships/vmlDrawing" Target="../drawings/vmlDrawing79.vml"/></Relationships>
</file>

<file path=ppt/slides/_rels/slide81.xml.rels><?xml version="1.0" encoding="UTF-8" standalone="yes"?>
<Relationships xmlns="http://schemas.openxmlformats.org/package/2006/relationships"><Relationship Id="rId3" Type="http://schemas.openxmlformats.org/officeDocument/2006/relationships/oleObject" Target="../embeddings/oleObject80.bin"/><Relationship Id="rId2" Type="http://schemas.openxmlformats.org/officeDocument/2006/relationships/slideLayout" Target="../slideLayouts/slideLayout2.xml"/><Relationship Id="rId1" Type="http://schemas.openxmlformats.org/officeDocument/2006/relationships/vmlDrawing" Target="../drawings/vmlDrawing80.vml"/></Relationships>
</file>

<file path=ppt/slides/_rels/slide82.xml.rels><?xml version="1.0" encoding="UTF-8" standalone="yes"?>
<Relationships xmlns="http://schemas.openxmlformats.org/package/2006/relationships"><Relationship Id="rId3" Type="http://schemas.openxmlformats.org/officeDocument/2006/relationships/oleObject" Target="../embeddings/oleObject81.bin"/><Relationship Id="rId2" Type="http://schemas.openxmlformats.org/officeDocument/2006/relationships/slideLayout" Target="../slideLayouts/slideLayout2.xml"/><Relationship Id="rId1" Type="http://schemas.openxmlformats.org/officeDocument/2006/relationships/vmlDrawing" Target="../drawings/vmlDrawing81.vml"/></Relationships>
</file>

<file path=ppt/slides/_rels/slide83.xml.rels><?xml version="1.0" encoding="UTF-8" standalone="yes"?>
<Relationships xmlns="http://schemas.openxmlformats.org/package/2006/relationships"><Relationship Id="rId3" Type="http://schemas.openxmlformats.org/officeDocument/2006/relationships/oleObject" Target="../embeddings/oleObject82.bin"/><Relationship Id="rId2" Type="http://schemas.openxmlformats.org/officeDocument/2006/relationships/slideLayout" Target="../slideLayouts/slideLayout2.xml"/><Relationship Id="rId1" Type="http://schemas.openxmlformats.org/officeDocument/2006/relationships/vmlDrawing" Target="../drawings/vmlDrawing82.vml"/></Relationships>
</file>

<file path=ppt/slides/_rels/slide84.xml.rels><?xml version="1.0" encoding="UTF-8" standalone="yes"?>
<Relationships xmlns="http://schemas.openxmlformats.org/package/2006/relationships"><Relationship Id="rId3" Type="http://schemas.openxmlformats.org/officeDocument/2006/relationships/oleObject" Target="../embeddings/oleObject83.bin"/><Relationship Id="rId2" Type="http://schemas.openxmlformats.org/officeDocument/2006/relationships/slideLayout" Target="../slideLayouts/slideLayout2.xml"/><Relationship Id="rId1" Type="http://schemas.openxmlformats.org/officeDocument/2006/relationships/vmlDrawing" Target="../drawings/vmlDrawing83.vml"/></Relationships>
</file>

<file path=ppt/slides/_rels/slide85.xml.rels><?xml version="1.0" encoding="UTF-8" standalone="yes"?>
<Relationships xmlns="http://schemas.openxmlformats.org/package/2006/relationships"><Relationship Id="rId3" Type="http://schemas.openxmlformats.org/officeDocument/2006/relationships/oleObject" Target="../embeddings/oleObject84.bin"/><Relationship Id="rId2" Type="http://schemas.openxmlformats.org/officeDocument/2006/relationships/slideLayout" Target="../slideLayouts/slideLayout2.xml"/><Relationship Id="rId1" Type="http://schemas.openxmlformats.org/officeDocument/2006/relationships/vmlDrawing" Target="../drawings/vmlDrawing84.vml"/></Relationships>
</file>

<file path=ppt/slides/_rels/slide86.xml.rels><?xml version="1.0" encoding="UTF-8" standalone="yes"?>
<Relationships xmlns="http://schemas.openxmlformats.org/package/2006/relationships"><Relationship Id="rId3" Type="http://schemas.openxmlformats.org/officeDocument/2006/relationships/oleObject" Target="../embeddings/oleObject85.bin"/><Relationship Id="rId2" Type="http://schemas.openxmlformats.org/officeDocument/2006/relationships/slideLayout" Target="../slideLayouts/slideLayout2.xml"/><Relationship Id="rId1" Type="http://schemas.openxmlformats.org/officeDocument/2006/relationships/vmlDrawing" Target="../drawings/vmlDrawing85.vml"/></Relationships>
</file>

<file path=ppt/slides/_rels/slide87.xml.rels><?xml version="1.0" encoding="UTF-8" standalone="yes"?>
<Relationships xmlns="http://schemas.openxmlformats.org/package/2006/relationships"><Relationship Id="rId3" Type="http://schemas.openxmlformats.org/officeDocument/2006/relationships/oleObject" Target="../embeddings/oleObject86.bin"/><Relationship Id="rId2" Type="http://schemas.openxmlformats.org/officeDocument/2006/relationships/slideLayout" Target="../slideLayouts/slideLayout2.xml"/><Relationship Id="rId1" Type="http://schemas.openxmlformats.org/officeDocument/2006/relationships/vmlDrawing" Target="../drawings/vmlDrawing86.vml"/></Relationships>
</file>

<file path=ppt/slides/_rels/slide88.xml.rels><?xml version="1.0" encoding="UTF-8" standalone="yes"?>
<Relationships xmlns="http://schemas.openxmlformats.org/package/2006/relationships"><Relationship Id="rId3" Type="http://schemas.openxmlformats.org/officeDocument/2006/relationships/oleObject" Target="../embeddings/oleObject87.bin"/><Relationship Id="rId2" Type="http://schemas.openxmlformats.org/officeDocument/2006/relationships/slideLayout" Target="../slideLayouts/slideLayout2.xml"/><Relationship Id="rId1" Type="http://schemas.openxmlformats.org/officeDocument/2006/relationships/vmlDrawing" Target="../drawings/vmlDrawing87.vml"/></Relationships>
</file>

<file path=ppt/slides/_rels/slide89.xml.rels><?xml version="1.0" encoding="UTF-8" standalone="yes"?>
<Relationships xmlns="http://schemas.openxmlformats.org/package/2006/relationships"><Relationship Id="rId3" Type="http://schemas.openxmlformats.org/officeDocument/2006/relationships/oleObject" Target="../embeddings/oleObject88.bin"/><Relationship Id="rId2" Type="http://schemas.openxmlformats.org/officeDocument/2006/relationships/slideLayout" Target="../slideLayouts/slideLayout2.xml"/><Relationship Id="rId1" Type="http://schemas.openxmlformats.org/officeDocument/2006/relationships/vmlDrawing" Target="../drawings/vmlDrawing88.v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9.vml"/></Relationships>
</file>

<file path=ppt/slides/_rels/slide90.xml.rels><?xml version="1.0" encoding="UTF-8" standalone="yes"?>
<Relationships xmlns="http://schemas.openxmlformats.org/package/2006/relationships"><Relationship Id="rId3" Type="http://schemas.openxmlformats.org/officeDocument/2006/relationships/oleObject" Target="../embeddings/oleObject89.bin"/><Relationship Id="rId2" Type="http://schemas.openxmlformats.org/officeDocument/2006/relationships/slideLayout" Target="../slideLayouts/slideLayout2.xml"/><Relationship Id="rId1" Type="http://schemas.openxmlformats.org/officeDocument/2006/relationships/vmlDrawing" Target="../drawings/vmlDrawing89.vml"/></Relationships>
</file>

<file path=ppt/slides/_rels/slide9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vmlDrawing" Target="../drawings/vmlDrawing90.vml"/><Relationship Id="rId4" Type="http://schemas.openxmlformats.org/officeDocument/2006/relationships/oleObject" Target="../embeddings/oleObject90.bin"/></Relationships>
</file>

<file path=ppt/slides/_rels/slide92.xml.rels><?xml version="1.0" encoding="UTF-8" standalone="yes"?>
<Relationships xmlns="http://schemas.openxmlformats.org/package/2006/relationships"><Relationship Id="rId3" Type="http://schemas.openxmlformats.org/officeDocument/2006/relationships/oleObject" Target="../embeddings/oleObject91.bin"/><Relationship Id="rId2" Type="http://schemas.openxmlformats.org/officeDocument/2006/relationships/slideLayout" Target="../slideLayouts/slideLayout2.xml"/><Relationship Id="rId1" Type="http://schemas.openxmlformats.org/officeDocument/2006/relationships/vmlDrawing" Target="../drawings/vmlDrawing91.vml"/></Relationships>
</file>

<file path=ppt/slides/_rels/slide93.xml.rels><?xml version="1.0" encoding="UTF-8" standalone="yes"?>
<Relationships xmlns="http://schemas.openxmlformats.org/package/2006/relationships"><Relationship Id="rId3" Type="http://schemas.openxmlformats.org/officeDocument/2006/relationships/oleObject" Target="../embeddings/oleObject92.bin"/><Relationship Id="rId2" Type="http://schemas.openxmlformats.org/officeDocument/2006/relationships/slideLayout" Target="../slideLayouts/slideLayout2.xml"/><Relationship Id="rId1" Type="http://schemas.openxmlformats.org/officeDocument/2006/relationships/vmlDrawing" Target="../drawings/vmlDrawing92.vml"/></Relationships>
</file>

<file path=ppt/slides/_rels/slide94.xml.rels><?xml version="1.0" encoding="UTF-8" standalone="yes"?>
<Relationships xmlns="http://schemas.openxmlformats.org/package/2006/relationships"><Relationship Id="rId3" Type="http://schemas.openxmlformats.org/officeDocument/2006/relationships/oleObject" Target="../embeddings/oleObject93.bin"/><Relationship Id="rId2" Type="http://schemas.openxmlformats.org/officeDocument/2006/relationships/slideLayout" Target="../slideLayouts/slideLayout2.xml"/><Relationship Id="rId1" Type="http://schemas.openxmlformats.org/officeDocument/2006/relationships/vmlDrawing" Target="../drawings/vmlDrawing93.vml"/></Relationships>
</file>

<file path=ppt/slides/_rels/slide95.xml.rels><?xml version="1.0" encoding="UTF-8" standalone="yes"?>
<Relationships xmlns="http://schemas.openxmlformats.org/package/2006/relationships"><Relationship Id="rId3" Type="http://schemas.openxmlformats.org/officeDocument/2006/relationships/oleObject" Target="../embeddings/oleObject94.bin"/><Relationship Id="rId2" Type="http://schemas.openxmlformats.org/officeDocument/2006/relationships/slideLayout" Target="../slideLayouts/slideLayout2.xml"/><Relationship Id="rId1" Type="http://schemas.openxmlformats.org/officeDocument/2006/relationships/vmlDrawing" Target="../drawings/vmlDrawing94.v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228600"/>
            <a:ext cx="7772400" cy="5715000"/>
          </a:xfrm>
        </p:spPr>
        <p:txBody>
          <a:bodyPr>
            <a:normAutofit fontScale="90000"/>
          </a:bodyPr>
          <a:lstStyle/>
          <a:p>
            <a:pPr algn="ctr"/>
            <a:r>
              <a:rPr lang="en-US" sz="2400" b="1" dirty="0" smtClean="0">
                <a:solidFill>
                  <a:schemeClr val="bg1">
                    <a:lumMod val="50000"/>
                  </a:schemeClr>
                </a:solidFill>
                <a:latin typeface="+mn-lt"/>
              </a:rPr>
              <a:t>Office of Public Safety &amp; Inspections</a:t>
            </a:r>
            <a:br>
              <a:rPr lang="en-US" sz="2400" b="1" dirty="0" smtClean="0">
                <a:solidFill>
                  <a:schemeClr val="bg1">
                    <a:lumMod val="50000"/>
                  </a:schemeClr>
                </a:solidFill>
                <a:latin typeface="+mn-lt"/>
              </a:rPr>
            </a:br>
            <a:r>
              <a:rPr lang="en-US" sz="2400" dirty="0" smtClean="0">
                <a:latin typeface="+mn-lt"/>
              </a:rPr>
              <a:t/>
            </a:r>
            <a:br>
              <a:rPr lang="en-US" sz="2400" dirty="0" smtClean="0">
                <a:latin typeface="+mn-lt"/>
              </a:rPr>
            </a:br>
            <a:r>
              <a:rPr lang="en-US" sz="2400" b="1" i="1" dirty="0" smtClean="0">
                <a:solidFill>
                  <a:schemeClr val="accent3">
                    <a:lumMod val="75000"/>
                  </a:schemeClr>
                </a:solidFill>
                <a:effectLst>
                  <a:outerShdw blurRad="38100" dist="38100" dir="2700000" algn="tl">
                    <a:srgbClr val="000000">
                      <a:alpha val="43137"/>
                    </a:srgbClr>
                  </a:outerShdw>
                </a:effectLst>
                <a:latin typeface="+mn-lt"/>
              </a:rPr>
              <a:t>Introduction to</a:t>
            </a:r>
            <a:br>
              <a:rPr lang="en-US" sz="2400" b="1" i="1" dirty="0" smtClean="0">
                <a:solidFill>
                  <a:schemeClr val="accent3">
                    <a:lumMod val="75000"/>
                  </a:schemeClr>
                </a:solidFill>
                <a:effectLst>
                  <a:outerShdw blurRad="38100" dist="38100" dir="2700000" algn="tl">
                    <a:srgbClr val="000000">
                      <a:alpha val="43137"/>
                    </a:srgbClr>
                  </a:outerShdw>
                </a:effectLst>
                <a:latin typeface="+mn-lt"/>
              </a:rPr>
            </a:br>
            <a:r>
              <a:rPr lang="en-US" sz="2700" b="1" dirty="0" smtClean="0">
                <a:solidFill>
                  <a:schemeClr val="accent3">
                    <a:lumMod val="75000"/>
                  </a:schemeClr>
                </a:solidFill>
                <a:effectLst>
                  <a:outerShdw blurRad="38100" dist="38100" dir="2700000" algn="tl">
                    <a:srgbClr val="000000">
                      <a:alpha val="43137"/>
                    </a:srgbClr>
                  </a:outerShdw>
                </a:effectLst>
                <a:latin typeface="+mn-lt"/>
              </a:rPr>
              <a:t/>
            </a:r>
            <a:br>
              <a:rPr lang="en-US" sz="2700" b="1" dirty="0" smtClean="0">
                <a:solidFill>
                  <a:schemeClr val="accent3">
                    <a:lumMod val="75000"/>
                  </a:schemeClr>
                </a:solidFill>
                <a:effectLst>
                  <a:outerShdw blurRad="38100" dist="38100" dir="2700000" algn="tl">
                    <a:srgbClr val="000000">
                      <a:alpha val="43137"/>
                    </a:srgbClr>
                  </a:outerShdw>
                </a:effectLst>
                <a:latin typeface="+mn-lt"/>
              </a:rPr>
            </a:br>
            <a:r>
              <a:rPr lang="en-US" sz="2800" b="1" dirty="0" smtClean="0">
                <a:solidFill>
                  <a:schemeClr val="accent3">
                    <a:lumMod val="75000"/>
                  </a:schemeClr>
                </a:solidFill>
                <a:effectLst>
                  <a:outerShdw blurRad="38100" dist="38100" dir="2700000" algn="tl">
                    <a:srgbClr val="000000">
                      <a:alpha val="43137"/>
                    </a:srgbClr>
                  </a:outerShdw>
                </a:effectLst>
                <a:latin typeface="+mn-lt"/>
              </a:rPr>
              <a:t>The International Residential Code (IRC) 2015</a:t>
            </a:r>
            <a:r>
              <a:rPr lang="en-US" sz="2800" b="1" dirty="0" smtClean="0">
                <a:solidFill>
                  <a:schemeClr val="accent3">
                    <a:lumMod val="75000"/>
                  </a:schemeClr>
                </a:solidFill>
                <a:effectLst>
                  <a:outerShdw blurRad="38100" dist="38100" dir="2700000" algn="tl">
                    <a:srgbClr val="000000">
                      <a:alpha val="43137"/>
                    </a:srgbClr>
                  </a:outerShdw>
                </a:effectLst>
                <a:latin typeface="Book Antiqua" pitchFamily="18" charset="0"/>
              </a:rPr>
              <a:t/>
            </a:r>
            <a:br>
              <a:rPr lang="en-US" sz="2800" b="1" dirty="0" smtClean="0">
                <a:solidFill>
                  <a:schemeClr val="accent3">
                    <a:lumMod val="75000"/>
                  </a:schemeClr>
                </a:solidFill>
                <a:effectLst>
                  <a:outerShdw blurRad="38100" dist="38100" dir="2700000" algn="tl">
                    <a:srgbClr val="000000">
                      <a:alpha val="43137"/>
                    </a:srgbClr>
                  </a:outerShdw>
                </a:effectLst>
                <a:latin typeface="Book Antiqua" pitchFamily="18" charset="0"/>
              </a:rPr>
            </a:br>
            <a:r>
              <a:rPr lang="en-US" sz="2800" b="1" dirty="0" smtClean="0">
                <a:solidFill>
                  <a:schemeClr val="accent3">
                    <a:lumMod val="75000"/>
                  </a:schemeClr>
                </a:solidFill>
                <a:effectLst>
                  <a:outerShdw blurRad="38100" dist="38100" dir="2700000" algn="tl">
                    <a:srgbClr val="000000">
                      <a:alpha val="43137"/>
                    </a:srgbClr>
                  </a:outerShdw>
                </a:effectLst>
                <a:latin typeface="Book Antiqua" pitchFamily="18" charset="0"/>
              </a:rPr>
              <a:t> </a:t>
            </a:r>
            <a:r>
              <a:rPr lang="en-US" sz="2800" b="1" dirty="0" smtClean="0">
                <a:solidFill>
                  <a:schemeClr val="accent3">
                    <a:lumMod val="75000"/>
                  </a:schemeClr>
                </a:solidFill>
                <a:effectLst>
                  <a:outerShdw blurRad="38100" dist="38100" dir="2700000" algn="tl">
                    <a:srgbClr val="000000">
                      <a:alpha val="43137"/>
                    </a:srgbClr>
                  </a:outerShdw>
                </a:effectLst>
              </a:rPr>
              <a:t>Ninth Edition of  The Massachusetts </a:t>
            </a:r>
            <a:br>
              <a:rPr lang="en-US" sz="2800" b="1" dirty="0" smtClean="0">
                <a:solidFill>
                  <a:schemeClr val="accent3">
                    <a:lumMod val="75000"/>
                  </a:schemeClr>
                </a:solidFill>
                <a:effectLst>
                  <a:outerShdw blurRad="38100" dist="38100" dir="2700000" algn="tl">
                    <a:srgbClr val="000000">
                      <a:alpha val="43137"/>
                    </a:srgbClr>
                  </a:outerShdw>
                </a:effectLst>
              </a:rPr>
            </a:br>
            <a:r>
              <a:rPr lang="en-US" sz="2800" b="1" dirty="0" smtClean="0">
                <a:solidFill>
                  <a:schemeClr val="accent3">
                    <a:lumMod val="75000"/>
                  </a:schemeClr>
                </a:solidFill>
                <a:effectLst>
                  <a:outerShdw blurRad="38100" dist="38100" dir="2700000" algn="tl">
                    <a:srgbClr val="000000">
                      <a:alpha val="43137"/>
                    </a:srgbClr>
                  </a:outerShdw>
                </a:effectLst>
              </a:rPr>
              <a:t>Building Code (780 CMR)</a:t>
            </a:r>
            <a:r>
              <a:rPr lang="en-US" sz="2700" b="1" dirty="0" smtClean="0">
                <a:solidFill>
                  <a:schemeClr val="accent3">
                    <a:lumMod val="75000"/>
                  </a:schemeClr>
                </a:solidFill>
                <a:effectLst>
                  <a:outerShdw blurRad="38100" dist="38100" dir="2700000" algn="tl">
                    <a:srgbClr val="000000">
                      <a:alpha val="43137"/>
                    </a:srgbClr>
                  </a:outerShdw>
                </a:effectLst>
              </a:rPr>
              <a:t/>
            </a:r>
            <a:br>
              <a:rPr lang="en-US" sz="2700" b="1" dirty="0" smtClean="0">
                <a:solidFill>
                  <a:schemeClr val="accent3">
                    <a:lumMod val="75000"/>
                  </a:schemeClr>
                </a:solidFill>
                <a:effectLst>
                  <a:outerShdw blurRad="38100" dist="38100" dir="2700000" algn="tl">
                    <a:srgbClr val="000000">
                      <a:alpha val="43137"/>
                    </a:srgbClr>
                  </a:outerShdw>
                </a:effectLst>
              </a:rPr>
            </a:br>
            <a:r>
              <a:rPr lang="en-US" sz="2200" dirty="0" smtClean="0">
                <a:latin typeface="Book Antiqua" pitchFamily="18" charset="0"/>
              </a:rPr>
              <a:t/>
            </a:r>
            <a:br>
              <a:rPr lang="en-US" sz="2200" dirty="0" smtClean="0">
                <a:latin typeface="Book Antiqua" pitchFamily="18" charset="0"/>
              </a:rPr>
            </a:br>
            <a:r>
              <a:rPr lang="en-US" sz="2200" dirty="0" smtClean="0">
                <a:solidFill>
                  <a:schemeClr val="bg1">
                    <a:lumMod val="50000"/>
                  </a:schemeClr>
                </a:solidFill>
              </a:rPr>
              <a:t>by</a:t>
            </a:r>
            <a:r>
              <a:rPr lang="en-US" sz="2200" dirty="0" smtClean="0">
                <a:solidFill>
                  <a:schemeClr val="tx1"/>
                </a:solidFill>
              </a:rPr>
              <a:t/>
            </a:r>
            <a:br>
              <a:rPr lang="en-US" sz="2200" dirty="0" smtClean="0">
                <a:solidFill>
                  <a:schemeClr val="tx1"/>
                </a:solidFill>
              </a:rPr>
            </a:br>
            <a:r>
              <a:rPr lang="en-US" sz="2200" dirty="0" smtClean="0">
                <a:solidFill>
                  <a:schemeClr val="tx1"/>
                </a:solidFill>
              </a:rPr>
              <a:t/>
            </a:r>
            <a:br>
              <a:rPr lang="en-US" sz="2200" dirty="0" smtClean="0">
                <a:solidFill>
                  <a:schemeClr val="tx1"/>
                </a:solidFill>
              </a:rPr>
            </a:br>
            <a:r>
              <a:rPr lang="en-US" sz="2000" b="1" dirty="0" smtClean="0"/>
              <a:t> </a:t>
            </a:r>
            <a:r>
              <a:rPr lang="en-US" sz="3600" b="1" dirty="0" smtClean="0">
                <a:latin typeface="Brush Script MT" pitchFamily="66" charset="0"/>
              </a:rPr>
              <a:t>Robert Anderson</a:t>
            </a:r>
            <a:r>
              <a:rPr lang="en-US" sz="2000" dirty="0" smtClean="0"/>
              <a:t/>
            </a:r>
            <a:br>
              <a:rPr lang="en-US" sz="2000" dirty="0" smtClean="0"/>
            </a:br>
            <a:r>
              <a:rPr lang="en-US" sz="2000" dirty="0" smtClean="0"/>
              <a:t>Division of Professional Licensure</a:t>
            </a:r>
            <a:br>
              <a:rPr lang="en-US" sz="2000" dirty="0" smtClean="0"/>
            </a:br>
            <a:r>
              <a:rPr lang="en-US" sz="2000" dirty="0" smtClean="0"/>
              <a:t>Office of Public Safety and Inspections  </a:t>
            </a:r>
            <a:br>
              <a:rPr lang="en-US" sz="2000" dirty="0" smtClean="0"/>
            </a:br>
            <a:r>
              <a:rPr lang="en-US" sz="2000" dirty="0" smtClean="0"/>
              <a:t>Chief of Inspections – Building &amp; Engineering</a:t>
            </a:r>
            <a:br>
              <a:rPr lang="en-US" sz="2000" dirty="0" smtClean="0"/>
            </a:br>
            <a:r>
              <a:rPr lang="en-US" sz="2000" dirty="0" smtClean="0"/>
              <a:t>One Ashburton Place – Room 1301</a:t>
            </a:r>
            <a:br>
              <a:rPr lang="en-US" sz="2000" dirty="0" smtClean="0"/>
            </a:br>
            <a:r>
              <a:rPr lang="en-US" sz="2000" dirty="0" smtClean="0"/>
              <a:t>Boston, MA   02108 </a:t>
            </a:r>
            <a:r>
              <a:rPr lang="en-US" sz="2200" dirty="0" smtClean="0">
                <a:solidFill>
                  <a:schemeClr val="tx1"/>
                </a:solidFill>
              </a:rPr>
              <a:t/>
            </a:r>
            <a:br>
              <a:rPr lang="en-US" sz="2200" dirty="0" smtClean="0">
                <a:solidFill>
                  <a:schemeClr val="tx1"/>
                </a:solidFill>
              </a:rPr>
            </a:br>
            <a:endParaRPr lang="en-US" sz="2800" b="1" dirty="0">
              <a:solidFill>
                <a:srgbClr val="C00000"/>
              </a:solidFill>
              <a:latin typeface="Brush Script MT" pitchFamily="66" charset="0"/>
            </a:endParaRPr>
          </a:p>
        </p:txBody>
      </p:sp>
      <p:graphicFrame>
        <p:nvGraphicFramePr>
          <p:cNvPr id="1026" name="Object 7"/>
          <p:cNvGraphicFramePr>
            <a:graphicFrameLocks noChangeAspect="1"/>
          </p:cNvGraphicFramePr>
          <p:nvPr/>
        </p:nvGraphicFramePr>
        <p:xfrm>
          <a:off x="8386254" y="6172200"/>
          <a:ext cx="529145" cy="501162"/>
        </p:xfrm>
        <a:graphic>
          <a:graphicData uri="http://schemas.openxmlformats.org/presentationml/2006/ole">
            <p:oleObj spid="_x0000_s1026" r:id="rId4" imgW="3333333" imgH="3153215" progId="">
              <p:embed/>
            </p:oleObj>
          </a:graphicData>
        </a:graphic>
      </p:graphicFrame>
    </p:spTree>
  </p:cSld>
  <p:clrMapOvr>
    <a:masterClrMapping/>
  </p:clrMapOvr>
  <p:transition spd="med">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563562"/>
          </a:xfrm>
        </p:spPr>
        <p:txBody>
          <a:bodyPr>
            <a:normAutofit fontScale="90000"/>
          </a:bodyPr>
          <a:lstStyle/>
          <a:p>
            <a:pPr algn="ctr"/>
            <a:r>
              <a:rPr lang="en-US" sz="2700" b="1" i="1" dirty="0" smtClean="0"/>
              <a:t/>
            </a:r>
            <a:br>
              <a:rPr lang="en-US" sz="2700" b="1" i="1" dirty="0" smtClean="0"/>
            </a:br>
            <a:r>
              <a:rPr lang="en-US" sz="4000" b="1" i="1" dirty="0" smtClean="0"/>
              <a:t>Transition to the Ninth Edition</a:t>
            </a:r>
            <a:r>
              <a:rPr lang="en-US" sz="3600" dirty="0" smtClean="0"/>
              <a:t/>
            </a:r>
            <a:br>
              <a:rPr lang="en-US" sz="3600" dirty="0" smtClean="0"/>
            </a:br>
            <a:r>
              <a:rPr lang="en-US" i="1" dirty="0" smtClean="0"/>
              <a:t> </a:t>
            </a:r>
            <a:endParaRPr lang="en-US" b="1" dirty="0"/>
          </a:p>
        </p:txBody>
      </p:sp>
      <p:sp>
        <p:nvSpPr>
          <p:cNvPr id="3" name="Content Placeholder 2"/>
          <p:cNvSpPr>
            <a:spLocks noGrp="1"/>
          </p:cNvSpPr>
          <p:nvPr>
            <p:ph idx="1"/>
          </p:nvPr>
        </p:nvSpPr>
        <p:spPr>
          <a:xfrm>
            <a:off x="1066800" y="838200"/>
            <a:ext cx="7866888" cy="5410200"/>
          </a:xfrm>
        </p:spPr>
        <p:txBody>
          <a:bodyPr>
            <a:normAutofit fontScale="25000" lnSpcReduction="20000"/>
          </a:bodyPr>
          <a:lstStyle/>
          <a:p>
            <a:pPr algn="just"/>
            <a:r>
              <a:rPr lang="en-US" sz="8000" b="1" dirty="0" smtClean="0">
                <a:solidFill>
                  <a:srgbClr val="C00000"/>
                </a:solidFill>
              </a:rPr>
              <a:t>Chapter 1</a:t>
            </a:r>
            <a:r>
              <a:rPr lang="en-US" sz="8000" dirty="0" smtClean="0">
                <a:solidFill>
                  <a:srgbClr val="C00000"/>
                </a:solidFill>
              </a:rPr>
              <a:t> Delete in its entirety, and replace with the following:</a:t>
            </a:r>
          </a:p>
          <a:p>
            <a:pPr algn="just"/>
            <a:r>
              <a:rPr lang="en-US" sz="8000" b="1" dirty="0" smtClean="0">
                <a:solidFill>
                  <a:srgbClr val="C00000"/>
                </a:solidFill>
              </a:rPr>
              <a:t>R101.2 Scope</a:t>
            </a:r>
            <a:r>
              <a:rPr lang="en-US" sz="8000" dirty="0" smtClean="0">
                <a:solidFill>
                  <a:srgbClr val="C00000"/>
                </a:solidFill>
              </a:rPr>
              <a:t>.  </a:t>
            </a:r>
            <a:r>
              <a:rPr lang="en-US" sz="8000" dirty="0" smtClean="0"/>
              <a:t>This code shall be the building code for all towns, cities, state agencies or authorities in accordance with M.G.L. c. 143, §§ 93 through 100.  This code, and other referenced specialized codes as applicable, shall apply to:</a:t>
            </a:r>
          </a:p>
          <a:p>
            <a:pPr algn="just"/>
            <a:r>
              <a:rPr lang="en-US" sz="8000" dirty="0" smtClean="0"/>
              <a:t>the construction, reconstruction, alteration, repair, demolition, removal, inspection, issuance and revocation of </a:t>
            </a:r>
            <a:r>
              <a:rPr lang="en-US" sz="8000" i="1" dirty="0" smtClean="0"/>
              <a:t>permit</a:t>
            </a:r>
            <a:r>
              <a:rPr lang="en-US" sz="8000" dirty="0" smtClean="0"/>
              <a:t>s or licenses, installation of equipment; of </a:t>
            </a:r>
            <a:r>
              <a:rPr lang="en-US" sz="8000" dirty="0" smtClean="0">
                <a:solidFill>
                  <a:srgbClr val="C82E2E"/>
                </a:solidFill>
              </a:rPr>
              <a:t>detached one- and two-family dwellings and multiple single-family dwellings (townhouses) not more than three stories above grade plane in height and their accessory structures not more than three stories above grade plane, and other buildings as described in this code.</a:t>
            </a:r>
          </a:p>
          <a:p>
            <a:pPr algn="just"/>
            <a:r>
              <a:rPr lang="en-US" sz="8000" dirty="0" smtClean="0"/>
              <a:t>the rehabilitation and maintenance of existing buildings;</a:t>
            </a:r>
          </a:p>
          <a:p>
            <a:pPr algn="just"/>
            <a:r>
              <a:rPr lang="en-US" sz="8000" dirty="0" smtClean="0"/>
              <a:t>the standards or requirements for materials to be used in connection therewith, including but not limited to provisions for safety, ingress and egress, energy conservation and sanitary conditions, and fire prevention practices; and</a:t>
            </a:r>
          </a:p>
          <a:p>
            <a:pPr algn="just"/>
            <a:r>
              <a:rPr lang="en-US" sz="8000" dirty="0" smtClean="0"/>
              <a:t>other powers and duties found in M.G.L. c. 143, §§ 93 through 100, but not listed herein.</a:t>
            </a:r>
          </a:p>
          <a:p>
            <a:pPr algn="just"/>
            <a:r>
              <a:rPr lang="en-US" sz="8000" dirty="0" smtClean="0"/>
              <a:t>Owner-occupied lodging houses with five or fewer guestrooms.</a:t>
            </a:r>
          </a:p>
          <a:p>
            <a:pPr algn="just"/>
            <a:endParaRPr lang="en-US" sz="2400" dirty="0" smtClean="0">
              <a:solidFill>
                <a:schemeClr val="accent3">
                  <a:lumMod val="75000"/>
                </a:schemeClr>
              </a:solidFill>
            </a:endParaRPr>
          </a:p>
        </p:txBody>
      </p:sp>
      <p:graphicFrame>
        <p:nvGraphicFramePr>
          <p:cNvPr id="243715" name="Object 7"/>
          <p:cNvGraphicFramePr>
            <a:graphicFrameLocks noChangeAspect="1"/>
          </p:cNvGraphicFramePr>
          <p:nvPr/>
        </p:nvGraphicFramePr>
        <p:xfrm>
          <a:off x="8419907" y="6172200"/>
          <a:ext cx="482728" cy="457200"/>
        </p:xfrm>
        <a:graphic>
          <a:graphicData uri="http://schemas.openxmlformats.org/presentationml/2006/ole">
            <p:oleObj spid="_x0000_s243715" r:id="rId3" imgW="3333333" imgH="3153215" progId="">
              <p:embed/>
            </p:oleObj>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86896" y="228600"/>
            <a:ext cx="2743200" cy="6172200"/>
          </a:xfrm>
        </p:spPr>
        <p:txBody>
          <a:bodyPr>
            <a:normAutofit fontScale="90000"/>
          </a:bodyPr>
          <a:lstStyle/>
          <a:p>
            <a:pPr algn="just"/>
            <a:r>
              <a:rPr lang="en-US" sz="2200" b="1" i="1" dirty="0" smtClean="0"/>
              <a:t/>
            </a:r>
            <a:br>
              <a:rPr lang="en-US" sz="2200" b="1" i="1" dirty="0" smtClean="0"/>
            </a:br>
            <a:r>
              <a:rPr lang="en-US" sz="2200" b="1" i="1" dirty="0" smtClean="0"/>
              <a:t>Transition to the Ninth Edition</a:t>
            </a:r>
            <a:br>
              <a:rPr lang="en-US" sz="2200" b="1" i="1" dirty="0" smtClean="0"/>
            </a:br>
            <a:r>
              <a:rPr lang="en-US" sz="2200" i="1" dirty="0" smtClean="0"/>
              <a:t/>
            </a:r>
            <a:br>
              <a:rPr lang="en-US" sz="2200" i="1" dirty="0" smtClean="0"/>
            </a:br>
            <a:r>
              <a:rPr lang="en-US" sz="2200" dirty="0" smtClean="0">
                <a:solidFill>
                  <a:srgbClr val="C00000"/>
                </a:solidFill>
              </a:rPr>
              <a:t>DWELLING. </a:t>
            </a:r>
            <a:r>
              <a:rPr lang="en-US" sz="2200" dirty="0" smtClean="0"/>
              <a:t>Any building that contains one or two </a:t>
            </a:r>
            <a:r>
              <a:rPr lang="en-US" sz="2200" i="1" dirty="0" smtClean="0"/>
              <a:t>dwelling</a:t>
            </a:r>
            <a:r>
              <a:rPr lang="en-US" sz="2200" dirty="0" smtClean="0"/>
              <a:t> </a:t>
            </a:r>
            <a:r>
              <a:rPr lang="en-US" sz="2200" i="1" dirty="0" smtClean="0"/>
              <a:t>units </a:t>
            </a:r>
            <a:r>
              <a:rPr lang="en-US" sz="2200" dirty="0" smtClean="0"/>
              <a:t>used, intended, or designed to be built, used, rented, leased, let or hired out to be occupied, or that are occupied for living purposes. </a:t>
            </a:r>
            <a:br>
              <a:rPr lang="en-US" sz="2200" dirty="0" smtClean="0"/>
            </a:br>
            <a:r>
              <a:rPr lang="en-US" sz="4000" i="1" dirty="0" smtClean="0"/>
              <a:t/>
            </a:r>
            <a:br>
              <a:rPr lang="en-US" sz="4000" i="1" dirty="0" smtClean="0"/>
            </a:br>
            <a:r>
              <a:rPr lang="en-US" sz="3600" dirty="0" smtClean="0"/>
              <a:t/>
            </a:r>
            <a:br>
              <a:rPr lang="en-US" sz="3600" dirty="0" smtClean="0"/>
            </a:br>
            <a:r>
              <a:rPr lang="en-US" i="1" dirty="0" smtClean="0"/>
              <a:t> </a:t>
            </a:r>
            <a:endParaRPr lang="en-US" b="1" dirty="0"/>
          </a:p>
        </p:txBody>
      </p:sp>
      <p:sp>
        <p:nvSpPr>
          <p:cNvPr id="6" name="Text Placeholder 5"/>
          <p:cNvSpPr>
            <a:spLocks noGrp="1"/>
          </p:cNvSpPr>
          <p:nvPr>
            <p:ph type="body" sz="half" idx="2"/>
          </p:nvPr>
        </p:nvSpPr>
        <p:spPr/>
        <p:txBody>
          <a:bodyPr>
            <a:normAutofit/>
          </a:bodyPr>
          <a:lstStyle/>
          <a:p>
            <a:pPr algn="ctr"/>
            <a:r>
              <a:rPr lang="en-US" sz="2800" dirty="0" smtClean="0"/>
              <a:t>Single Family Dwelling</a:t>
            </a:r>
            <a:endParaRPr lang="en-US" sz="2800" dirty="0"/>
          </a:p>
        </p:txBody>
      </p:sp>
      <p:graphicFrame>
        <p:nvGraphicFramePr>
          <p:cNvPr id="59394" name="Object 7"/>
          <p:cNvGraphicFramePr>
            <a:graphicFrameLocks noChangeAspect="1"/>
          </p:cNvGraphicFramePr>
          <p:nvPr/>
        </p:nvGraphicFramePr>
        <p:xfrm>
          <a:off x="8153400" y="6003681"/>
          <a:ext cx="685800" cy="649532"/>
        </p:xfrm>
        <a:graphic>
          <a:graphicData uri="http://schemas.openxmlformats.org/presentationml/2006/ole">
            <p:oleObj spid="_x0000_s347138" r:id="rId3" imgW="3333333" imgH="3153215" progId="">
              <p:embed/>
            </p:oleObj>
          </a:graphicData>
        </a:graphic>
      </p:graphicFrame>
      <p:pic>
        <p:nvPicPr>
          <p:cNvPr id="347140" name="Picture 4" descr="http://www.thehouseplanshop.com/userfiles/photos/large/1358221954754523e2d30b.jpg"/>
          <p:cNvPicPr>
            <a:picLocks noGrp="1" noChangeAspect="1" noChangeArrowheads="1"/>
          </p:cNvPicPr>
          <p:nvPr>
            <p:ph type="pic" idx="1"/>
          </p:nvPr>
        </p:nvPicPr>
        <p:blipFill>
          <a:blip r:embed="rId4" cstate="print"/>
          <a:srcRect l="2846" r="2846"/>
          <a:stretch>
            <a:fillRect/>
          </a:stretch>
        </p:blipFill>
        <p:spPr bwMode="auto">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86896" y="990600"/>
            <a:ext cx="2743200" cy="4724400"/>
          </a:xfrm>
        </p:spPr>
        <p:txBody>
          <a:bodyPr>
            <a:normAutofit fontScale="90000"/>
          </a:bodyPr>
          <a:lstStyle/>
          <a:p>
            <a:pPr algn="just"/>
            <a:r>
              <a:rPr lang="en-US" sz="2200" b="1" i="1" dirty="0" smtClean="0"/>
              <a:t/>
            </a:r>
            <a:br>
              <a:rPr lang="en-US" sz="2200" b="1" i="1" dirty="0" smtClean="0"/>
            </a:br>
            <a:r>
              <a:rPr lang="en-US" sz="2200" b="1" i="1" dirty="0" smtClean="0"/>
              <a:t>Transition to the Ninth Edition</a:t>
            </a:r>
            <a:br>
              <a:rPr lang="en-US" sz="2200" b="1" i="1" dirty="0" smtClean="0"/>
            </a:br>
            <a:r>
              <a:rPr lang="en-US" sz="2200" i="1" dirty="0" smtClean="0"/>
              <a:t/>
            </a:r>
            <a:br>
              <a:rPr lang="en-US" sz="2200" i="1" dirty="0" smtClean="0"/>
            </a:br>
            <a:r>
              <a:rPr lang="en-US" sz="2200" dirty="0" smtClean="0"/>
              <a:t/>
            </a:r>
            <a:br>
              <a:rPr lang="en-US" sz="2200" dirty="0" smtClean="0"/>
            </a:br>
            <a:r>
              <a:rPr lang="en-US" sz="2200" dirty="0" smtClean="0">
                <a:solidFill>
                  <a:srgbClr val="C00000"/>
                </a:solidFill>
              </a:rPr>
              <a:t>DWELLING. </a:t>
            </a:r>
            <a:r>
              <a:rPr lang="en-US" sz="2200" dirty="0" smtClean="0"/>
              <a:t>Any building that contains one or two </a:t>
            </a:r>
            <a:r>
              <a:rPr lang="en-US" sz="2200" i="1" dirty="0" smtClean="0"/>
              <a:t>dwelling</a:t>
            </a:r>
            <a:r>
              <a:rPr lang="en-US" sz="2200" dirty="0" smtClean="0"/>
              <a:t> </a:t>
            </a:r>
            <a:r>
              <a:rPr lang="en-US" sz="2200" i="1" dirty="0" smtClean="0"/>
              <a:t>units </a:t>
            </a:r>
            <a:r>
              <a:rPr lang="en-US" sz="2200" dirty="0" smtClean="0"/>
              <a:t>used, intended, or designed to be built, used, rented, leased, let or hired out to be occupied, or that are occupied for living purposes. </a:t>
            </a:r>
            <a:br>
              <a:rPr lang="en-US" sz="2200" dirty="0" smtClean="0"/>
            </a:br>
            <a:r>
              <a:rPr lang="en-US" i="1" dirty="0" smtClean="0"/>
              <a:t> </a:t>
            </a:r>
            <a:endParaRPr lang="en-US" b="1" dirty="0"/>
          </a:p>
        </p:txBody>
      </p:sp>
      <p:sp>
        <p:nvSpPr>
          <p:cNvPr id="6" name="Text Placeholder 5"/>
          <p:cNvSpPr>
            <a:spLocks noGrp="1"/>
          </p:cNvSpPr>
          <p:nvPr>
            <p:ph type="body" sz="half" idx="2"/>
          </p:nvPr>
        </p:nvSpPr>
        <p:spPr/>
        <p:txBody>
          <a:bodyPr>
            <a:normAutofit/>
          </a:bodyPr>
          <a:lstStyle/>
          <a:p>
            <a:pPr algn="ctr"/>
            <a:r>
              <a:rPr lang="en-US" sz="2800" dirty="0" smtClean="0"/>
              <a:t>Two-family Dwelling</a:t>
            </a:r>
            <a:endParaRPr lang="en-US" sz="2800" dirty="0"/>
          </a:p>
        </p:txBody>
      </p:sp>
      <p:graphicFrame>
        <p:nvGraphicFramePr>
          <p:cNvPr id="59394" name="Object 7"/>
          <p:cNvGraphicFramePr>
            <a:graphicFrameLocks noChangeAspect="1"/>
          </p:cNvGraphicFramePr>
          <p:nvPr/>
        </p:nvGraphicFramePr>
        <p:xfrm>
          <a:off x="8170418" y="6019800"/>
          <a:ext cx="668781" cy="633413"/>
        </p:xfrm>
        <a:graphic>
          <a:graphicData uri="http://schemas.openxmlformats.org/presentationml/2006/ole">
            <p:oleObj spid="_x0000_s349186" r:id="rId3" imgW="3333333" imgH="3153215" progId="">
              <p:embed/>
            </p:oleObj>
          </a:graphicData>
        </a:graphic>
      </p:graphicFrame>
      <p:pic>
        <p:nvPicPr>
          <p:cNvPr id="8" name="Picture Placeholder 7" descr="http://www.northshorerealty.ca/images/shutterstock_58015144_500.jpg"/>
          <p:cNvPicPr>
            <a:picLocks noGrp="1"/>
          </p:cNvPicPr>
          <p:nvPr>
            <p:ph type="pic" idx="1"/>
          </p:nvPr>
        </p:nvPicPr>
        <p:blipFill>
          <a:blip r:embed="rId4" cstate="print"/>
          <a:srcRect l="1337" r="1337"/>
          <a:stretch>
            <a:fillRect/>
          </a:stretch>
        </p:blipFill>
        <p:spPr bwMode="auto">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86896" y="304800"/>
            <a:ext cx="2743200" cy="5334000"/>
          </a:xfrm>
        </p:spPr>
        <p:txBody>
          <a:bodyPr>
            <a:normAutofit fontScale="90000"/>
          </a:bodyPr>
          <a:lstStyle/>
          <a:p>
            <a:pPr algn="just"/>
            <a:r>
              <a:rPr lang="en-US" sz="2700" b="1" i="1" dirty="0" smtClean="0"/>
              <a:t/>
            </a:r>
            <a:br>
              <a:rPr lang="en-US" sz="2700" b="1" i="1" dirty="0" smtClean="0"/>
            </a:br>
            <a:r>
              <a:rPr lang="en-US" sz="2200" b="1" i="1" dirty="0" smtClean="0"/>
              <a:t>Transition to the Ninth Edition</a:t>
            </a:r>
            <a:br>
              <a:rPr lang="en-US" sz="2200" b="1" i="1" dirty="0" smtClean="0"/>
            </a:br>
            <a:r>
              <a:rPr lang="en-US" sz="2200" i="1" dirty="0" smtClean="0"/>
              <a:t/>
            </a:r>
            <a:br>
              <a:rPr lang="en-US" sz="2200" i="1" dirty="0" smtClean="0"/>
            </a:br>
            <a:r>
              <a:rPr lang="en-US" sz="2200" dirty="0" smtClean="0">
                <a:solidFill>
                  <a:srgbClr val="C00000"/>
                </a:solidFill>
              </a:rPr>
              <a:t>TOWNHOUSE. </a:t>
            </a:r>
            <a:r>
              <a:rPr lang="en-US" sz="2200" dirty="0" smtClean="0"/>
              <a:t>A single-family </a:t>
            </a:r>
            <a:r>
              <a:rPr lang="en-US" sz="2200" i="1" dirty="0" smtClean="0"/>
              <a:t>dwelling unit</a:t>
            </a:r>
            <a:r>
              <a:rPr lang="en-US" sz="2200" dirty="0" smtClean="0"/>
              <a:t> constructed in a group of three or more attached units in which each unit extends from foundation to roof and with a </a:t>
            </a:r>
            <a:r>
              <a:rPr lang="en-US" sz="2200" i="1" dirty="0" smtClean="0"/>
              <a:t>yard</a:t>
            </a:r>
            <a:r>
              <a:rPr lang="en-US" sz="2200" dirty="0" smtClean="0"/>
              <a:t> or public way on at least two sides.</a:t>
            </a:r>
            <a:r>
              <a:rPr lang="en-US" sz="2200" dirty="0" smtClean="0">
                <a:solidFill>
                  <a:srgbClr val="C00000"/>
                </a:solidFill>
              </a:rPr>
              <a:t/>
            </a:r>
            <a:br>
              <a:rPr lang="en-US" sz="2200" dirty="0" smtClean="0">
                <a:solidFill>
                  <a:srgbClr val="C00000"/>
                </a:solidFill>
              </a:rPr>
            </a:br>
            <a:r>
              <a:rPr lang="en-US" sz="3600" dirty="0" smtClean="0"/>
              <a:t/>
            </a:r>
            <a:br>
              <a:rPr lang="en-US" sz="3600" dirty="0" smtClean="0"/>
            </a:br>
            <a:r>
              <a:rPr lang="en-US" i="1" dirty="0" smtClean="0"/>
              <a:t> </a:t>
            </a:r>
            <a:endParaRPr lang="en-US" b="1" dirty="0"/>
          </a:p>
        </p:txBody>
      </p:sp>
      <p:sp>
        <p:nvSpPr>
          <p:cNvPr id="6" name="Text Placeholder 5"/>
          <p:cNvSpPr>
            <a:spLocks noGrp="1"/>
          </p:cNvSpPr>
          <p:nvPr>
            <p:ph type="body" sz="half" idx="2"/>
          </p:nvPr>
        </p:nvSpPr>
        <p:spPr/>
        <p:txBody>
          <a:bodyPr>
            <a:normAutofit/>
          </a:bodyPr>
          <a:lstStyle/>
          <a:p>
            <a:pPr algn="ctr"/>
            <a:r>
              <a:rPr lang="en-US" sz="2800" dirty="0" smtClean="0"/>
              <a:t>Town Houses</a:t>
            </a:r>
            <a:endParaRPr lang="en-US" sz="2800" dirty="0"/>
          </a:p>
        </p:txBody>
      </p:sp>
      <p:graphicFrame>
        <p:nvGraphicFramePr>
          <p:cNvPr id="59394" name="Object 7"/>
          <p:cNvGraphicFramePr>
            <a:graphicFrameLocks noChangeAspect="1"/>
          </p:cNvGraphicFramePr>
          <p:nvPr/>
        </p:nvGraphicFramePr>
        <p:xfrm>
          <a:off x="8077200" y="5931511"/>
          <a:ext cx="762000" cy="721702"/>
        </p:xfrm>
        <a:graphic>
          <a:graphicData uri="http://schemas.openxmlformats.org/presentationml/2006/ole">
            <p:oleObj spid="_x0000_s350210" r:id="rId3" imgW="3333333" imgH="3153215" progId="">
              <p:embed/>
            </p:oleObj>
          </a:graphicData>
        </a:graphic>
      </p:graphicFrame>
      <p:pic>
        <p:nvPicPr>
          <p:cNvPr id="9" name="Picture Placeholder 8" descr="http://www.waterfront-properties.com/images/istock_000013734357small_841.jpg"/>
          <p:cNvPicPr>
            <a:picLocks noGrp="1"/>
          </p:cNvPicPr>
          <p:nvPr>
            <p:ph type="pic" idx="1"/>
          </p:nvPr>
        </p:nvPicPr>
        <p:blipFill>
          <a:blip r:embed="rId4" cstate="print"/>
          <a:srcRect l="7312" r="7312"/>
          <a:stretch>
            <a:fillRect/>
          </a:stretch>
        </p:blipFill>
        <p:spPr bwMode="auto">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411162"/>
          </a:xfrm>
        </p:spPr>
        <p:txBody>
          <a:bodyPr>
            <a:normAutofit fontScale="90000"/>
          </a:bodyPr>
          <a:lstStyle/>
          <a:p>
            <a:pPr algn="ctr"/>
            <a:r>
              <a:rPr lang="en-US" sz="2700" b="1" i="1" dirty="0" smtClean="0"/>
              <a:t/>
            </a:r>
            <a:br>
              <a:rPr lang="en-US" sz="2700" b="1" i="1" dirty="0" smtClean="0"/>
            </a:br>
            <a:r>
              <a:rPr lang="en-US" sz="4000" b="1" i="1" dirty="0" smtClean="0"/>
              <a:t>Transition to the Ninth Edition</a:t>
            </a:r>
            <a:r>
              <a:rPr lang="en-US" sz="3600" dirty="0" smtClean="0"/>
              <a:t/>
            </a:r>
            <a:br>
              <a:rPr lang="en-US" sz="3600" dirty="0" smtClean="0"/>
            </a:br>
            <a:r>
              <a:rPr lang="en-US" i="1" dirty="0" smtClean="0"/>
              <a:t> </a:t>
            </a:r>
            <a:endParaRPr lang="en-US" b="1" dirty="0"/>
          </a:p>
        </p:txBody>
      </p:sp>
      <p:sp>
        <p:nvSpPr>
          <p:cNvPr id="3" name="Content Placeholder 2"/>
          <p:cNvSpPr>
            <a:spLocks noGrp="1"/>
          </p:cNvSpPr>
          <p:nvPr>
            <p:ph idx="1"/>
          </p:nvPr>
        </p:nvSpPr>
        <p:spPr>
          <a:xfrm>
            <a:off x="990600" y="762000"/>
            <a:ext cx="7943088" cy="5334000"/>
          </a:xfrm>
        </p:spPr>
        <p:txBody>
          <a:bodyPr>
            <a:normAutofit fontScale="25000" lnSpcReduction="20000"/>
          </a:bodyPr>
          <a:lstStyle/>
          <a:p>
            <a:pPr algn="just"/>
            <a:endParaRPr lang="en-US" sz="8000" b="1" dirty="0" smtClean="0">
              <a:solidFill>
                <a:srgbClr val="C82E2E"/>
              </a:solidFill>
            </a:endParaRPr>
          </a:p>
          <a:p>
            <a:pPr algn="just"/>
            <a:r>
              <a:rPr lang="en-US" sz="8000" b="1" dirty="0" smtClean="0">
                <a:solidFill>
                  <a:srgbClr val="C82E2E"/>
                </a:solidFill>
              </a:rPr>
              <a:t>R101.3 Intent</a:t>
            </a:r>
            <a:r>
              <a:rPr lang="en-US" sz="8000" dirty="0" smtClean="0">
                <a:solidFill>
                  <a:srgbClr val="C82E2E"/>
                </a:solidFill>
              </a:rPr>
              <a:t>.  </a:t>
            </a:r>
            <a:r>
              <a:rPr lang="en-US" sz="8000" dirty="0" smtClean="0"/>
              <a:t>The purpose of this code is to establish the minimum requirements to safeguard the public health, safety and general welfare through structural strength, means of egress facilities, stability, sanitation, adequate light and ventilation, energy conservation, and safety to life and property from fire and other hazards attributed to the built environment, and to provide safety to fire fighters and emergency responders during emergency operations.</a:t>
            </a:r>
          </a:p>
          <a:p>
            <a:pPr algn="just"/>
            <a:endParaRPr lang="en-US" sz="8000" dirty="0" smtClean="0">
              <a:solidFill>
                <a:srgbClr val="C82E2E"/>
              </a:solidFill>
            </a:endParaRPr>
          </a:p>
          <a:p>
            <a:pPr algn="just"/>
            <a:r>
              <a:rPr lang="en-US" sz="8000" b="1" dirty="0" smtClean="0">
                <a:solidFill>
                  <a:srgbClr val="C82E2E"/>
                </a:solidFill>
              </a:rPr>
              <a:t>R101.4 Referenced Codes</a:t>
            </a:r>
            <a:r>
              <a:rPr lang="en-US" sz="8000" dirty="0" smtClean="0">
                <a:solidFill>
                  <a:srgbClr val="C82E2E"/>
                </a:solidFill>
              </a:rPr>
              <a:t>.  </a:t>
            </a:r>
            <a:r>
              <a:rPr lang="en-US" sz="8000" dirty="0" smtClean="0"/>
              <a:t>Referenced codes include the specialized codes of M.G.L. c. 143, § 96 and other codes and regulations listed in 101.4.1 through 101.4.12 and shall be considered part of this code to the prescribed extent of each such reference. Work regulated by the specialized codes of M.G.L. c. 143, § 96 shall be designed, installed and inspected by individuals authorized to do so in accordance with the specialized codes. However, the impact of work regulated by the specialized codes of M.G.L. c. 143, § 96 and other codes and regulations on work governed by this code and within the jurisdiction of the </a:t>
            </a:r>
            <a:r>
              <a:rPr lang="en-US" sz="8000" i="1" dirty="0" smtClean="0"/>
              <a:t>building official</a:t>
            </a:r>
            <a:r>
              <a:rPr lang="en-US" sz="8000" dirty="0" smtClean="0"/>
              <a:t>, shall be subject to inspection by the </a:t>
            </a:r>
            <a:r>
              <a:rPr lang="en-US" sz="8000" i="1" dirty="0" smtClean="0"/>
              <a:t>building official</a:t>
            </a:r>
            <a:r>
              <a:rPr lang="en-US" sz="8000" dirty="0" smtClean="0"/>
              <a:t>.</a:t>
            </a:r>
          </a:p>
          <a:p>
            <a:pPr algn="just"/>
            <a:endParaRPr lang="en-US" sz="8000" dirty="0" smtClean="0"/>
          </a:p>
          <a:p>
            <a:endParaRPr lang="en-US" sz="2400" dirty="0" smtClean="0">
              <a:solidFill>
                <a:schemeClr val="accent3">
                  <a:lumMod val="75000"/>
                </a:schemeClr>
              </a:solidFill>
            </a:endParaRPr>
          </a:p>
        </p:txBody>
      </p:sp>
      <p:graphicFrame>
        <p:nvGraphicFramePr>
          <p:cNvPr id="59394" name="Object 7"/>
          <p:cNvGraphicFramePr>
            <a:graphicFrameLocks noChangeAspect="1"/>
          </p:cNvGraphicFramePr>
          <p:nvPr/>
        </p:nvGraphicFramePr>
        <p:xfrm>
          <a:off x="8250874" y="6096000"/>
          <a:ext cx="588326" cy="557213"/>
        </p:xfrm>
        <a:graphic>
          <a:graphicData uri="http://schemas.openxmlformats.org/presentationml/2006/ole">
            <p:oleObj spid="_x0000_s244738" r:id="rId3" imgW="3333333" imgH="3153215" progId="">
              <p:embed/>
            </p:oleObj>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411162"/>
          </a:xfrm>
        </p:spPr>
        <p:txBody>
          <a:bodyPr>
            <a:normAutofit fontScale="90000"/>
          </a:bodyPr>
          <a:lstStyle/>
          <a:p>
            <a:pPr algn="ctr"/>
            <a:r>
              <a:rPr lang="en-US" sz="2700" b="1" i="1" dirty="0" smtClean="0"/>
              <a:t/>
            </a:r>
            <a:br>
              <a:rPr lang="en-US" sz="2700" b="1" i="1" dirty="0" smtClean="0"/>
            </a:br>
            <a:r>
              <a:rPr lang="en-US" sz="4000" b="1" i="1" dirty="0" smtClean="0"/>
              <a:t>Transition to the Ninth Edition</a:t>
            </a:r>
            <a:r>
              <a:rPr lang="en-US" sz="3600" dirty="0" smtClean="0"/>
              <a:t/>
            </a:r>
            <a:br>
              <a:rPr lang="en-US" sz="3600" dirty="0" smtClean="0"/>
            </a:br>
            <a:r>
              <a:rPr lang="en-US" i="1" dirty="0" smtClean="0"/>
              <a:t> </a:t>
            </a:r>
            <a:endParaRPr lang="en-US" b="1" dirty="0"/>
          </a:p>
        </p:txBody>
      </p:sp>
      <p:sp>
        <p:nvSpPr>
          <p:cNvPr id="3" name="Content Placeholder 2"/>
          <p:cNvSpPr>
            <a:spLocks noGrp="1"/>
          </p:cNvSpPr>
          <p:nvPr>
            <p:ph idx="1"/>
          </p:nvPr>
        </p:nvSpPr>
        <p:spPr>
          <a:xfrm>
            <a:off x="990600" y="609600"/>
            <a:ext cx="7943088" cy="6248400"/>
          </a:xfrm>
        </p:spPr>
        <p:txBody>
          <a:bodyPr>
            <a:noAutofit/>
          </a:bodyPr>
          <a:lstStyle/>
          <a:p>
            <a:pPr algn="just"/>
            <a:r>
              <a:rPr lang="en-US" sz="1800" b="1" dirty="0" smtClean="0">
                <a:solidFill>
                  <a:srgbClr val="C82E2E"/>
                </a:solidFill>
              </a:rPr>
              <a:t>R101.4.1 Gas and Fossil Fuel Burning Appliances</a:t>
            </a:r>
            <a:r>
              <a:rPr lang="en-US" sz="1800" dirty="0" smtClean="0">
                <a:solidFill>
                  <a:srgbClr val="C82E2E"/>
                </a:solidFill>
              </a:rPr>
              <a:t>.  </a:t>
            </a:r>
            <a:r>
              <a:rPr lang="en-US" sz="1800" dirty="0" smtClean="0"/>
              <a:t>Reference to the </a:t>
            </a:r>
            <a:r>
              <a:rPr lang="en-US" sz="1800" i="1" dirty="0" smtClean="0"/>
              <a:t>International Fuel Gas Code</a:t>
            </a:r>
            <a:r>
              <a:rPr lang="en-US" sz="1800" dirty="0" smtClean="0"/>
              <a:t> shall be considered reference to 248 CMR:  </a:t>
            </a:r>
            <a:r>
              <a:rPr lang="en-US" sz="1800" i="1" dirty="0" smtClean="0"/>
              <a:t>Board of State Examiners of Plumbers and Gas Fitters</a:t>
            </a:r>
            <a:r>
              <a:rPr lang="en-US" sz="1800" dirty="0" smtClean="0"/>
              <a:t>.  Gas fired appliances are governed 248 CMR.  Oil fired appliances are governed by 527 CMR 4.00: </a:t>
            </a:r>
            <a:r>
              <a:rPr lang="en-US" sz="1800" i="1" dirty="0" smtClean="0"/>
              <a:t>Oil Burning Equipment</a:t>
            </a:r>
            <a:r>
              <a:rPr lang="en-US" sz="1800" dirty="0" smtClean="0"/>
              <a:t>.</a:t>
            </a:r>
          </a:p>
          <a:p>
            <a:pPr algn="just"/>
            <a:r>
              <a:rPr lang="en-US" sz="1800" b="1" dirty="0" smtClean="0">
                <a:solidFill>
                  <a:srgbClr val="C82E2E"/>
                </a:solidFill>
              </a:rPr>
              <a:t>R101.4.2 Mechanical</a:t>
            </a:r>
            <a:r>
              <a:rPr lang="en-US" sz="1800" dirty="0" smtClean="0">
                <a:solidFill>
                  <a:srgbClr val="C82E2E"/>
                </a:solidFill>
              </a:rPr>
              <a:t>.  </a:t>
            </a:r>
            <a:r>
              <a:rPr lang="en-US" sz="1800" dirty="0" smtClean="0"/>
              <a:t>The provisions of the </a:t>
            </a:r>
            <a:r>
              <a:rPr lang="en-US" sz="1800" i="1" dirty="0" smtClean="0"/>
              <a:t>International Mechanical Code (IMC)</a:t>
            </a:r>
            <a:r>
              <a:rPr lang="en-US" sz="1800" dirty="0" smtClean="0"/>
              <a:t> shall apply to all mechanical systems except for that which is defined as sheet metal work by M.G.L. c. 112, § 237.  </a:t>
            </a:r>
          </a:p>
          <a:p>
            <a:pPr algn="just"/>
            <a:r>
              <a:rPr lang="en-US" sz="1800" b="1" dirty="0" smtClean="0">
                <a:solidFill>
                  <a:srgbClr val="C82E2E"/>
                </a:solidFill>
              </a:rPr>
              <a:t> R101.4.3 Plumbing</a:t>
            </a:r>
            <a:r>
              <a:rPr lang="en-US" sz="1800" dirty="0" smtClean="0">
                <a:solidFill>
                  <a:srgbClr val="C82E2E"/>
                </a:solidFill>
              </a:rPr>
              <a:t>.  </a:t>
            </a:r>
            <a:r>
              <a:rPr lang="en-US" sz="1800" dirty="0" smtClean="0"/>
              <a:t>Reference to the </a:t>
            </a:r>
            <a:r>
              <a:rPr lang="en-US" sz="1800" i="1" dirty="0" smtClean="0"/>
              <a:t>International Plumbing Code</a:t>
            </a:r>
            <a:r>
              <a:rPr lang="en-US" sz="1800" dirty="0" smtClean="0"/>
              <a:t> shall be considered reference to 248 CMR:  </a:t>
            </a:r>
            <a:r>
              <a:rPr lang="en-US" sz="1800" i="1" dirty="0" smtClean="0"/>
              <a:t>Board of State Examiners of Plumbers and Gas Fitters</a:t>
            </a:r>
            <a:r>
              <a:rPr lang="en-US" sz="1800" dirty="0" smtClean="0"/>
              <a:t>.</a:t>
            </a:r>
          </a:p>
          <a:p>
            <a:pPr algn="just"/>
            <a:r>
              <a:rPr lang="en-US" sz="1800" b="1" dirty="0" smtClean="0">
                <a:solidFill>
                  <a:srgbClr val="C82E2E"/>
                </a:solidFill>
              </a:rPr>
              <a:t>R101.4.4 Property Maintenance</a:t>
            </a:r>
            <a:r>
              <a:rPr lang="en-US" sz="1800" dirty="0" smtClean="0">
                <a:solidFill>
                  <a:srgbClr val="C82E2E"/>
                </a:solidFill>
              </a:rPr>
              <a:t>.  </a:t>
            </a:r>
            <a:r>
              <a:rPr lang="en-US" sz="1800" dirty="0" smtClean="0"/>
              <a:t>Reference to the </a:t>
            </a:r>
            <a:r>
              <a:rPr lang="en-US" sz="1800" i="1" dirty="0" smtClean="0"/>
              <a:t>International Property Maintenance Code</a:t>
            </a:r>
            <a:r>
              <a:rPr lang="en-US" sz="1800" dirty="0" smtClean="0"/>
              <a:t> shall be considered reference to this code (780 CMR) and within the jurisdiction of the </a:t>
            </a:r>
            <a:r>
              <a:rPr lang="en-US" sz="1800" i="1" dirty="0" smtClean="0"/>
              <a:t>building official.</a:t>
            </a:r>
            <a:endParaRPr lang="en-US" sz="1800" dirty="0" smtClean="0"/>
          </a:p>
          <a:p>
            <a:pPr algn="just"/>
            <a:r>
              <a:rPr lang="en-US" sz="1800" b="1" dirty="0" smtClean="0">
                <a:solidFill>
                  <a:srgbClr val="C82E2E"/>
                </a:solidFill>
              </a:rPr>
              <a:t> R101.4.5 Fire Prevention</a:t>
            </a:r>
            <a:r>
              <a:rPr lang="en-US" sz="1800" dirty="0" smtClean="0">
                <a:solidFill>
                  <a:srgbClr val="C82E2E"/>
                </a:solidFill>
              </a:rPr>
              <a:t>.  </a:t>
            </a:r>
            <a:r>
              <a:rPr lang="en-US" sz="1800" dirty="0" smtClean="0"/>
              <a:t>Reference to sections of the </a:t>
            </a:r>
            <a:r>
              <a:rPr lang="en-US" sz="1800" i="1" dirty="0" smtClean="0"/>
              <a:t>International Fire Code (IFC)</a:t>
            </a:r>
            <a:r>
              <a:rPr lang="en-US" sz="1800" dirty="0" smtClean="0"/>
              <a:t> for fire prevention requirements shall be considered reference to 527 CMR: </a:t>
            </a:r>
            <a:r>
              <a:rPr lang="en-US" sz="1800" i="1" dirty="0" smtClean="0"/>
              <a:t>Board of Fire Prevention Regulations</a:t>
            </a:r>
            <a:r>
              <a:rPr lang="en-US" sz="1800" dirty="0" smtClean="0"/>
              <a:t>.  The fire official enforces the provisions of 527 CMR.  Reference to sections of the </a:t>
            </a:r>
            <a:r>
              <a:rPr lang="en-US" sz="1800" i="1" dirty="0" smtClean="0"/>
              <a:t>International Fire Code (IFC)</a:t>
            </a:r>
            <a:r>
              <a:rPr lang="en-US" sz="1800" dirty="0" smtClean="0"/>
              <a:t> Edition for building code requirements are adopted, except that retroactive requirements of the IFC are not adopted.  The </a:t>
            </a:r>
            <a:r>
              <a:rPr lang="en-US" sz="1800" i="1" dirty="0" smtClean="0"/>
              <a:t>building official</a:t>
            </a:r>
            <a:r>
              <a:rPr lang="en-US" sz="1800" dirty="0" smtClean="0"/>
              <a:t> enforces 780 CMR and all adopted IFC requirements.</a:t>
            </a:r>
          </a:p>
          <a:p>
            <a:pPr>
              <a:buNone/>
            </a:pPr>
            <a:endParaRPr lang="en-US" sz="1600" dirty="0" smtClean="0"/>
          </a:p>
          <a:p>
            <a:endParaRPr lang="en-US" sz="1600" dirty="0" smtClean="0">
              <a:solidFill>
                <a:schemeClr val="accent3">
                  <a:lumMod val="75000"/>
                </a:schemeClr>
              </a:solidFill>
            </a:endParaRPr>
          </a:p>
        </p:txBody>
      </p:sp>
      <p:graphicFrame>
        <p:nvGraphicFramePr>
          <p:cNvPr id="59394" name="Object 7"/>
          <p:cNvGraphicFramePr>
            <a:graphicFrameLocks noChangeAspect="1"/>
          </p:cNvGraphicFramePr>
          <p:nvPr/>
        </p:nvGraphicFramePr>
        <p:xfrm>
          <a:off x="1066800" y="152400"/>
          <a:ext cx="457200" cy="457200"/>
        </p:xfrm>
        <a:graphic>
          <a:graphicData uri="http://schemas.openxmlformats.org/presentationml/2006/ole">
            <p:oleObj spid="_x0000_s245762" r:id="rId3" imgW="3333333" imgH="3153215" progId="">
              <p:embed/>
            </p:oleObj>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28600"/>
            <a:ext cx="7498080" cy="457200"/>
          </a:xfrm>
        </p:spPr>
        <p:txBody>
          <a:bodyPr>
            <a:normAutofit fontScale="90000"/>
          </a:bodyPr>
          <a:lstStyle/>
          <a:p>
            <a:pPr algn="ctr"/>
            <a:r>
              <a:rPr lang="en-US" sz="2700" b="1" i="1" dirty="0" smtClean="0"/>
              <a:t/>
            </a:r>
            <a:br>
              <a:rPr lang="en-US" sz="2700" b="1" i="1" dirty="0" smtClean="0"/>
            </a:br>
            <a:r>
              <a:rPr lang="en-US" sz="4000" b="1" i="1" dirty="0" smtClean="0"/>
              <a:t>Transition to the Ninth Edition</a:t>
            </a:r>
            <a:r>
              <a:rPr lang="en-US" sz="3600" dirty="0" smtClean="0"/>
              <a:t/>
            </a:r>
            <a:br>
              <a:rPr lang="en-US" sz="3600" dirty="0" smtClean="0"/>
            </a:br>
            <a:r>
              <a:rPr lang="en-US" i="1" dirty="0" smtClean="0"/>
              <a:t> </a:t>
            </a:r>
            <a:endParaRPr lang="en-US" b="1" dirty="0"/>
          </a:p>
        </p:txBody>
      </p:sp>
      <p:sp>
        <p:nvSpPr>
          <p:cNvPr id="3" name="Content Placeholder 2"/>
          <p:cNvSpPr>
            <a:spLocks noGrp="1"/>
          </p:cNvSpPr>
          <p:nvPr>
            <p:ph idx="1"/>
          </p:nvPr>
        </p:nvSpPr>
        <p:spPr>
          <a:xfrm>
            <a:off x="990600" y="762000"/>
            <a:ext cx="7943088" cy="5638800"/>
          </a:xfrm>
        </p:spPr>
        <p:txBody>
          <a:bodyPr>
            <a:noAutofit/>
          </a:bodyPr>
          <a:lstStyle/>
          <a:p>
            <a:pPr algn="just"/>
            <a:r>
              <a:rPr lang="en-US" sz="1800" dirty="0" smtClean="0"/>
              <a:t>The following statute is enforced by the head of the fire department, and must be appealed through the automatic sprinkler appeals board:</a:t>
            </a:r>
          </a:p>
          <a:p>
            <a:pPr algn="just"/>
            <a:r>
              <a:rPr lang="en-US" sz="1800" dirty="0" smtClean="0"/>
              <a:t> </a:t>
            </a:r>
            <a:r>
              <a:rPr lang="en-US" sz="1800" b="1" dirty="0" smtClean="0">
                <a:solidFill>
                  <a:srgbClr val="C00000"/>
                </a:solidFill>
              </a:rPr>
              <a:t>M.G.L c. 148 §26H (if adopted through local option):</a:t>
            </a:r>
            <a:r>
              <a:rPr lang="en-US" sz="1800" dirty="0" smtClean="0">
                <a:solidFill>
                  <a:srgbClr val="C00000"/>
                </a:solidFill>
              </a:rPr>
              <a:t> </a:t>
            </a:r>
            <a:r>
              <a:rPr lang="en-US" sz="1800" dirty="0" smtClean="0"/>
              <a:t>lodging or boarding houses with six or more persons boarding or lodging</a:t>
            </a:r>
          </a:p>
          <a:p>
            <a:pPr algn="just"/>
            <a:r>
              <a:rPr lang="en-US" sz="1800" dirty="0" smtClean="0"/>
              <a:t>The following statute is enforced by the head of the fire department, and must be appealed through a court of competent jurisdiction:</a:t>
            </a:r>
          </a:p>
          <a:p>
            <a:pPr algn="just"/>
            <a:r>
              <a:rPr lang="en-US" sz="1800" dirty="0" smtClean="0">
                <a:solidFill>
                  <a:srgbClr val="C00000"/>
                </a:solidFill>
              </a:rPr>
              <a:t> </a:t>
            </a:r>
            <a:r>
              <a:rPr lang="en-US" sz="1800" b="1" dirty="0" smtClean="0">
                <a:solidFill>
                  <a:srgbClr val="C00000"/>
                </a:solidFill>
              </a:rPr>
              <a:t>M.G.L. c. 148 §26I (if adopted through local option):</a:t>
            </a:r>
            <a:r>
              <a:rPr lang="en-US" sz="1800" dirty="0" smtClean="0">
                <a:solidFill>
                  <a:srgbClr val="C00000"/>
                </a:solidFill>
              </a:rPr>
              <a:t> </a:t>
            </a:r>
            <a:r>
              <a:rPr lang="en-US" sz="1800" dirty="0" smtClean="0"/>
              <a:t>certain multiple dwelling units</a:t>
            </a:r>
          </a:p>
          <a:p>
            <a:pPr algn="just"/>
            <a:r>
              <a:rPr lang="en-US" sz="1800" b="1" dirty="0" smtClean="0"/>
              <a:t> </a:t>
            </a:r>
            <a:r>
              <a:rPr lang="en-US" sz="1800" b="1" dirty="0" smtClean="0">
                <a:solidFill>
                  <a:srgbClr val="C00000"/>
                </a:solidFill>
              </a:rPr>
              <a:t>R101.4.6 Energy</a:t>
            </a:r>
            <a:r>
              <a:rPr lang="en-US" sz="1800" dirty="0" smtClean="0">
                <a:solidFill>
                  <a:srgbClr val="C00000"/>
                </a:solidFill>
              </a:rPr>
              <a:t>.  </a:t>
            </a:r>
            <a:r>
              <a:rPr lang="en-US" sz="1800" dirty="0" smtClean="0"/>
              <a:t>Chapter 11:  </a:t>
            </a:r>
            <a:r>
              <a:rPr lang="en-US" sz="1800" i="1" dirty="0" smtClean="0"/>
              <a:t>Energy Efficiency</a:t>
            </a:r>
            <a:r>
              <a:rPr lang="en-US" sz="1800" dirty="0" smtClean="0"/>
              <a:t> of this code shall apply to all matters governing the design and construction of buildings for energy efficiency.</a:t>
            </a:r>
          </a:p>
          <a:p>
            <a:pPr algn="just"/>
            <a:r>
              <a:rPr lang="en-US" sz="1800" b="1" dirty="0" smtClean="0"/>
              <a:t> </a:t>
            </a:r>
            <a:r>
              <a:rPr lang="en-US" sz="1800" b="1" dirty="0" smtClean="0">
                <a:solidFill>
                  <a:srgbClr val="C00000"/>
                </a:solidFill>
              </a:rPr>
              <a:t>R101.4.7 Architectural Access</a:t>
            </a:r>
            <a:r>
              <a:rPr lang="en-US" sz="1800" dirty="0" smtClean="0">
                <a:solidFill>
                  <a:srgbClr val="C00000"/>
                </a:solidFill>
              </a:rPr>
              <a:t>.  </a:t>
            </a:r>
            <a:r>
              <a:rPr lang="en-US" sz="1800" dirty="0" smtClean="0"/>
              <a:t>Any reference in this code to accessibility shall be considered reference to 521 CMR:  </a:t>
            </a:r>
            <a:r>
              <a:rPr lang="en-US" sz="1800" i="1" dirty="0" smtClean="0"/>
              <a:t>Architectural Access Board</a:t>
            </a:r>
            <a:r>
              <a:rPr lang="en-US" sz="1800" dirty="0" smtClean="0"/>
              <a:t>.  521 CMR is enforced by the </a:t>
            </a:r>
            <a:r>
              <a:rPr lang="en-US" sz="1800" i="1" dirty="0" smtClean="0"/>
              <a:t>building official</a:t>
            </a:r>
            <a:r>
              <a:rPr lang="en-US" sz="1800" dirty="0" smtClean="0"/>
              <a:t>.</a:t>
            </a:r>
          </a:p>
          <a:p>
            <a:pPr algn="just"/>
            <a:r>
              <a:rPr lang="en-US" sz="1800" b="1" dirty="0" smtClean="0"/>
              <a:t> </a:t>
            </a:r>
            <a:r>
              <a:rPr lang="en-US" sz="1800" b="1" dirty="0" smtClean="0">
                <a:solidFill>
                  <a:srgbClr val="C00000"/>
                </a:solidFill>
              </a:rPr>
              <a:t>R101.4.8 Environmental Protection</a:t>
            </a:r>
            <a:r>
              <a:rPr lang="en-US" sz="1800" dirty="0" smtClean="0">
                <a:solidFill>
                  <a:srgbClr val="C00000"/>
                </a:solidFill>
              </a:rPr>
              <a:t>.  </a:t>
            </a:r>
            <a:r>
              <a:rPr lang="en-US" sz="1800" i="1" dirty="0" smtClean="0"/>
              <a:t>See</a:t>
            </a:r>
            <a:r>
              <a:rPr lang="en-US" sz="1800" dirty="0" smtClean="0"/>
              <a:t> 310 CMR:  </a:t>
            </a:r>
            <a:r>
              <a:rPr lang="en-US" sz="1800" i="1" dirty="0" smtClean="0"/>
              <a:t>Department of Environmental Protection</a:t>
            </a:r>
            <a:r>
              <a:rPr lang="en-US" sz="1800" dirty="0" smtClean="0"/>
              <a:t> and 314 CMR:  </a:t>
            </a:r>
            <a:r>
              <a:rPr lang="en-US" sz="1800" i="1" dirty="0" smtClean="0"/>
              <a:t>Division of Water Pollution Control</a:t>
            </a:r>
            <a:r>
              <a:rPr lang="en-US" sz="1800" dirty="0" smtClean="0"/>
              <a:t>.</a:t>
            </a:r>
          </a:p>
          <a:p>
            <a:pPr algn="just"/>
            <a:r>
              <a:rPr lang="en-US" sz="1800" b="1" dirty="0" smtClean="0">
                <a:solidFill>
                  <a:srgbClr val="C00000"/>
                </a:solidFill>
              </a:rPr>
              <a:t> R101.4.9 Elevators</a:t>
            </a:r>
            <a:r>
              <a:rPr lang="en-US" sz="1800" dirty="0" smtClean="0">
                <a:solidFill>
                  <a:srgbClr val="C00000"/>
                </a:solidFill>
              </a:rPr>
              <a:t>.  </a:t>
            </a:r>
            <a:r>
              <a:rPr lang="en-US" sz="1800" dirty="0" smtClean="0"/>
              <a:t>Any reference in this code to elevators shall be considered reference to 524 CMR:  </a:t>
            </a:r>
            <a:r>
              <a:rPr lang="en-US" sz="1800" i="1" dirty="0" smtClean="0"/>
              <a:t>Board of Elevator Regulations</a:t>
            </a:r>
            <a:r>
              <a:rPr lang="en-US" sz="1800" dirty="0" smtClean="0"/>
              <a:t>.</a:t>
            </a:r>
          </a:p>
          <a:p>
            <a:pPr>
              <a:buNone/>
            </a:pPr>
            <a:endParaRPr lang="en-US" sz="1600" dirty="0" smtClean="0">
              <a:solidFill>
                <a:schemeClr val="accent3">
                  <a:lumMod val="75000"/>
                </a:schemeClr>
              </a:solidFill>
            </a:endParaRPr>
          </a:p>
        </p:txBody>
      </p:sp>
      <p:graphicFrame>
        <p:nvGraphicFramePr>
          <p:cNvPr id="59394" name="Object 7"/>
          <p:cNvGraphicFramePr>
            <a:graphicFrameLocks noChangeAspect="1"/>
          </p:cNvGraphicFramePr>
          <p:nvPr/>
        </p:nvGraphicFramePr>
        <p:xfrm>
          <a:off x="8305800" y="6148021"/>
          <a:ext cx="533400" cy="505192"/>
        </p:xfrm>
        <a:graphic>
          <a:graphicData uri="http://schemas.openxmlformats.org/presentationml/2006/ole">
            <p:oleObj spid="_x0000_s253954" r:id="rId3" imgW="3333333" imgH="3153215" progId="">
              <p:embed/>
            </p:oleObj>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411162"/>
          </a:xfrm>
        </p:spPr>
        <p:txBody>
          <a:bodyPr>
            <a:normAutofit fontScale="90000"/>
          </a:bodyPr>
          <a:lstStyle/>
          <a:p>
            <a:pPr algn="ctr"/>
            <a:r>
              <a:rPr lang="en-US" sz="2700" b="1" i="1" dirty="0" smtClean="0"/>
              <a:t/>
            </a:r>
            <a:br>
              <a:rPr lang="en-US" sz="2700" b="1" i="1" dirty="0" smtClean="0"/>
            </a:br>
            <a:r>
              <a:rPr lang="en-US" sz="4000" b="1" i="1" dirty="0" smtClean="0"/>
              <a:t>Transition to the Ninth Edition</a:t>
            </a:r>
            <a:r>
              <a:rPr lang="en-US" sz="3600" dirty="0" smtClean="0"/>
              <a:t/>
            </a:r>
            <a:br>
              <a:rPr lang="en-US" sz="3600" dirty="0" smtClean="0"/>
            </a:br>
            <a:r>
              <a:rPr lang="en-US" i="1" dirty="0" smtClean="0"/>
              <a:t> </a:t>
            </a:r>
            <a:endParaRPr lang="en-US" b="1" dirty="0"/>
          </a:p>
        </p:txBody>
      </p:sp>
      <p:sp>
        <p:nvSpPr>
          <p:cNvPr id="3" name="Content Placeholder 2"/>
          <p:cNvSpPr>
            <a:spLocks noGrp="1"/>
          </p:cNvSpPr>
          <p:nvPr>
            <p:ph idx="1"/>
          </p:nvPr>
        </p:nvSpPr>
        <p:spPr>
          <a:xfrm>
            <a:off x="990600" y="838200"/>
            <a:ext cx="7943088" cy="5257800"/>
          </a:xfrm>
        </p:spPr>
        <p:txBody>
          <a:bodyPr>
            <a:noAutofit/>
          </a:bodyPr>
          <a:lstStyle/>
          <a:p>
            <a:pPr algn="just"/>
            <a:r>
              <a:rPr lang="en-US" sz="2000" b="1" dirty="0" smtClean="0">
                <a:solidFill>
                  <a:srgbClr val="C00000"/>
                </a:solidFill>
              </a:rPr>
              <a:t>R101.4.10 Electrical</a:t>
            </a:r>
            <a:r>
              <a:rPr lang="en-US" sz="2000" dirty="0" smtClean="0">
                <a:solidFill>
                  <a:srgbClr val="C00000"/>
                </a:solidFill>
              </a:rPr>
              <a:t>.  </a:t>
            </a:r>
            <a:r>
              <a:rPr lang="en-US" sz="2000" dirty="0" smtClean="0"/>
              <a:t>Any reference in this code to the International Electrical Code shall be considered reference to 527 CMR 12.00:  </a:t>
            </a:r>
            <a:r>
              <a:rPr lang="en-US" sz="2000" i="1" dirty="0" smtClean="0"/>
              <a:t>Massachusetts Electrical Code (Amendments)</a:t>
            </a:r>
            <a:r>
              <a:rPr lang="en-US" sz="2000" dirty="0" smtClean="0"/>
              <a:t>.</a:t>
            </a:r>
          </a:p>
          <a:p>
            <a:pPr algn="just"/>
            <a:r>
              <a:rPr lang="en-US" sz="2000" b="1" dirty="0" smtClean="0">
                <a:solidFill>
                  <a:srgbClr val="C00000"/>
                </a:solidFill>
              </a:rPr>
              <a:t>R101.4.11 International Residential Code</a:t>
            </a:r>
            <a:r>
              <a:rPr lang="en-US" sz="2000" dirty="0" smtClean="0">
                <a:solidFill>
                  <a:srgbClr val="C00000"/>
                </a:solidFill>
              </a:rPr>
              <a:t>.  </a:t>
            </a:r>
            <a:r>
              <a:rPr lang="en-US" sz="2000" dirty="0" smtClean="0"/>
              <a:t>Any reference in this code to the </a:t>
            </a:r>
            <a:r>
              <a:rPr lang="en-US" sz="2000" i="1" dirty="0" smtClean="0"/>
              <a:t>International Residential Code</a:t>
            </a:r>
            <a:r>
              <a:rPr lang="en-US" sz="2000" dirty="0" smtClean="0"/>
              <a:t> shall be considered reference to 780 CMR 51.00 through 120.00.</a:t>
            </a:r>
          </a:p>
          <a:p>
            <a:pPr algn="just"/>
            <a:r>
              <a:rPr lang="en-US" sz="2000" b="1" dirty="0" smtClean="0">
                <a:solidFill>
                  <a:srgbClr val="C00000"/>
                </a:solidFill>
              </a:rPr>
              <a:t>R101.4.12 Residential Contracting.  </a:t>
            </a:r>
            <a:r>
              <a:rPr lang="en-US" sz="2000" dirty="0" smtClean="0"/>
              <a:t>Residential contracting, as defined by Section 80 of Chapter 27 of the Acts of 2009, is also regulated by M.G.L. c. 142A and 201 CMR 18.00. For information including, but not limited to registrations, renewals, and filing of complaints against a Home Improvement Contractor (HIC), please contact the Office of Consumer Affairs and Business Regulation, which administers the program.</a:t>
            </a:r>
          </a:p>
          <a:p>
            <a:endParaRPr lang="en-US" sz="1600" dirty="0" smtClean="0">
              <a:solidFill>
                <a:schemeClr val="accent3">
                  <a:lumMod val="75000"/>
                </a:schemeClr>
              </a:solidFill>
            </a:endParaRPr>
          </a:p>
        </p:txBody>
      </p:sp>
      <p:graphicFrame>
        <p:nvGraphicFramePr>
          <p:cNvPr id="59394" name="Object 7"/>
          <p:cNvGraphicFramePr>
            <a:graphicFrameLocks noChangeAspect="1"/>
          </p:cNvGraphicFramePr>
          <p:nvPr/>
        </p:nvGraphicFramePr>
        <p:xfrm>
          <a:off x="8089964" y="5943600"/>
          <a:ext cx="749236" cy="709613"/>
        </p:xfrm>
        <a:graphic>
          <a:graphicData uri="http://schemas.openxmlformats.org/presentationml/2006/ole">
            <p:oleObj spid="_x0000_s254978" r:id="rId3" imgW="3333333" imgH="3153215" progId="">
              <p:embed/>
            </p:oleObj>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411162"/>
          </a:xfrm>
        </p:spPr>
        <p:txBody>
          <a:bodyPr>
            <a:normAutofit fontScale="90000"/>
          </a:bodyPr>
          <a:lstStyle/>
          <a:p>
            <a:pPr algn="ctr"/>
            <a:r>
              <a:rPr lang="en-US" sz="2700" b="1" i="1" dirty="0" smtClean="0"/>
              <a:t/>
            </a:r>
            <a:br>
              <a:rPr lang="en-US" sz="2700" b="1" i="1" dirty="0" smtClean="0"/>
            </a:br>
            <a:r>
              <a:rPr lang="en-US" sz="4000" b="1" i="1" dirty="0" smtClean="0"/>
              <a:t>Transition to the Ninth Edition</a:t>
            </a:r>
            <a:r>
              <a:rPr lang="en-US" sz="3600" dirty="0" smtClean="0"/>
              <a:t/>
            </a:r>
            <a:br>
              <a:rPr lang="en-US" sz="3600" dirty="0" smtClean="0"/>
            </a:br>
            <a:r>
              <a:rPr lang="en-US" i="1" dirty="0" smtClean="0"/>
              <a:t> </a:t>
            </a:r>
            <a:endParaRPr lang="en-US" b="1" dirty="0"/>
          </a:p>
        </p:txBody>
      </p:sp>
      <p:sp>
        <p:nvSpPr>
          <p:cNvPr id="3" name="Content Placeholder 2"/>
          <p:cNvSpPr>
            <a:spLocks noGrp="1"/>
          </p:cNvSpPr>
          <p:nvPr>
            <p:ph idx="1"/>
          </p:nvPr>
        </p:nvSpPr>
        <p:spPr>
          <a:xfrm>
            <a:off x="1066800" y="838200"/>
            <a:ext cx="7924800" cy="5410200"/>
          </a:xfrm>
        </p:spPr>
        <p:txBody>
          <a:bodyPr>
            <a:noAutofit/>
          </a:bodyPr>
          <a:lstStyle/>
          <a:p>
            <a:pPr algn="just"/>
            <a:r>
              <a:rPr lang="en-US" sz="2000" dirty="0" smtClean="0"/>
              <a:t>Pursuant to the HIC Act, any contractor who contracts with a homeowner for work exceeding $1,000 to an existing 1-4 family, owner-occupied, primary residence is typically required to be registered with the Office of Consumer Affairs and Business Regulation. Exceptions may apply. Please see M.G.L. c. 142A, § 1 and 201 C.M.R. 18.00 for more information.</a:t>
            </a:r>
          </a:p>
          <a:p>
            <a:pPr algn="just"/>
            <a:r>
              <a:rPr lang="en-US" sz="2000" dirty="0" smtClean="0"/>
              <a:t>We were unable to confirm that you are registered with the Office of Consumer Affairs and Business Regulation as a Home Improvement Contractor (HIC).</a:t>
            </a:r>
          </a:p>
          <a:p>
            <a:pPr algn="just"/>
            <a:r>
              <a:rPr lang="en-US" sz="2000" dirty="0" smtClean="0"/>
              <a:t>Please provide us with your active HIC registration number: ________________.</a:t>
            </a:r>
          </a:p>
          <a:p>
            <a:pPr algn="just"/>
            <a:r>
              <a:rPr lang="en-US" sz="2000" dirty="0" smtClean="0"/>
              <a:t>You can find more information about registration at </a:t>
            </a:r>
            <a:r>
              <a:rPr lang="en-US" sz="2000" u="sng" dirty="0" smtClean="0">
                <a:hlinkClick r:id="rId3"/>
              </a:rPr>
              <a:t>www.mass.gov/homeimprovement</a:t>
            </a:r>
            <a:r>
              <a:rPr lang="en-US" sz="2000" dirty="0" smtClean="0"/>
              <a:t> </a:t>
            </a:r>
          </a:p>
          <a:p>
            <a:pPr algn="just"/>
            <a:r>
              <a:rPr lang="en-US" sz="2000" dirty="0" smtClean="0"/>
              <a:t>You may also provide a brief explanation why you are not required to be registered as a Home Improvement Contractor:</a:t>
            </a:r>
          </a:p>
          <a:p>
            <a:endParaRPr lang="en-US" sz="1600" dirty="0" smtClean="0">
              <a:solidFill>
                <a:schemeClr val="accent3">
                  <a:lumMod val="75000"/>
                </a:schemeClr>
              </a:solidFill>
            </a:endParaRPr>
          </a:p>
        </p:txBody>
      </p:sp>
      <p:graphicFrame>
        <p:nvGraphicFramePr>
          <p:cNvPr id="59394" name="Object 7"/>
          <p:cNvGraphicFramePr>
            <a:graphicFrameLocks noChangeAspect="1"/>
          </p:cNvGraphicFramePr>
          <p:nvPr/>
        </p:nvGraphicFramePr>
        <p:xfrm>
          <a:off x="8331328" y="6172200"/>
          <a:ext cx="507872" cy="481013"/>
        </p:xfrm>
        <a:graphic>
          <a:graphicData uri="http://schemas.openxmlformats.org/presentationml/2006/ole">
            <p:oleObj spid="_x0000_s361474" r:id="rId4" imgW="3333333" imgH="3153215" progId="">
              <p:embed/>
            </p:oleObj>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411162"/>
          </a:xfrm>
        </p:spPr>
        <p:txBody>
          <a:bodyPr>
            <a:normAutofit fontScale="90000"/>
          </a:bodyPr>
          <a:lstStyle/>
          <a:p>
            <a:pPr algn="ctr"/>
            <a:r>
              <a:rPr lang="en-US" sz="2700" b="1" i="1" dirty="0" smtClean="0"/>
              <a:t/>
            </a:r>
            <a:br>
              <a:rPr lang="en-US" sz="2700" b="1" i="1" dirty="0" smtClean="0"/>
            </a:br>
            <a:r>
              <a:rPr lang="en-US" sz="4000" b="1" i="1" dirty="0" smtClean="0"/>
              <a:t>Transition to the Ninth Edition</a:t>
            </a:r>
            <a:r>
              <a:rPr lang="en-US" sz="3600" dirty="0" smtClean="0"/>
              <a:t/>
            </a:r>
            <a:br>
              <a:rPr lang="en-US" sz="3600" dirty="0" smtClean="0"/>
            </a:br>
            <a:r>
              <a:rPr lang="en-US" i="1" dirty="0" smtClean="0"/>
              <a:t> </a:t>
            </a:r>
            <a:endParaRPr lang="en-US" b="1" dirty="0"/>
          </a:p>
        </p:txBody>
      </p:sp>
      <p:sp>
        <p:nvSpPr>
          <p:cNvPr id="3" name="Content Placeholder 2"/>
          <p:cNvSpPr>
            <a:spLocks noGrp="1"/>
          </p:cNvSpPr>
          <p:nvPr>
            <p:ph idx="1"/>
          </p:nvPr>
        </p:nvSpPr>
        <p:spPr>
          <a:xfrm>
            <a:off x="1066800" y="838200"/>
            <a:ext cx="7924800" cy="5410200"/>
          </a:xfrm>
        </p:spPr>
        <p:txBody>
          <a:bodyPr>
            <a:noAutofit/>
          </a:bodyPr>
          <a:lstStyle/>
          <a:p>
            <a:pPr>
              <a:buNone/>
            </a:pPr>
            <a:r>
              <a:rPr lang="en-US" sz="1600" dirty="0" smtClean="0">
                <a:solidFill>
                  <a:schemeClr val="accent3">
                    <a:lumMod val="75000"/>
                  </a:schemeClr>
                </a:solidFill>
                <a:hlinkClick r:id="rId3"/>
              </a:rPr>
              <a:t>https://www.mass.gov/service-details/</a:t>
            </a:r>
            <a:r>
              <a:rPr lang="en-US" sz="1600" dirty="0" smtClean="0">
                <a:solidFill>
                  <a:srgbClr val="C00000"/>
                </a:solidFill>
                <a:hlinkClick r:id="rId3"/>
              </a:rPr>
              <a:t>continuing-education-for-construction-supervisors</a:t>
            </a:r>
            <a:endParaRPr lang="en-US" sz="1600" dirty="0" smtClean="0">
              <a:solidFill>
                <a:srgbClr val="C00000"/>
              </a:solidFill>
            </a:endParaRPr>
          </a:p>
          <a:p>
            <a:pPr lvl="0"/>
            <a:r>
              <a:rPr lang="en-US" sz="1600" b="1" i="1" dirty="0" smtClean="0">
                <a:solidFill>
                  <a:srgbClr val="C00000"/>
                </a:solidFill>
              </a:rPr>
              <a:t>Are ON-LINE courses available?</a:t>
            </a:r>
            <a:endParaRPr lang="en-US" sz="1600" dirty="0" smtClean="0">
              <a:solidFill>
                <a:srgbClr val="C00000"/>
              </a:solidFill>
            </a:endParaRPr>
          </a:p>
          <a:p>
            <a:pPr>
              <a:buNone/>
            </a:pPr>
            <a:r>
              <a:rPr lang="en-US" sz="1600" dirty="0" smtClean="0"/>
              <a:t>	Yes.   On-line courses as well as classroom are available.  Check the Office of Public Safety website by clicking on ‘Construction Supervisor License’ then click on ‘CSL Continuing Education Courses’.</a:t>
            </a:r>
          </a:p>
          <a:p>
            <a:r>
              <a:rPr lang="en-US" sz="1600" b="1" i="1" dirty="0" smtClean="0">
                <a:solidFill>
                  <a:srgbClr val="C00000"/>
                </a:solidFill>
              </a:rPr>
              <a:t>Will I be required to pass an exam to complete an on-line course?</a:t>
            </a:r>
            <a:endParaRPr lang="en-US" sz="1600" dirty="0" smtClean="0">
              <a:solidFill>
                <a:srgbClr val="C00000"/>
              </a:solidFill>
            </a:endParaRPr>
          </a:p>
          <a:p>
            <a:pPr>
              <a:buNone/>
            </a:pPr>
            <a:r>
              <a:rPr lang="en-US" sz="1600" dirty="0" smtClean="0"/>
              <a:t>	Yes.   You will be required to complete a final exam plus periodic exams throughout the on-line course.  This is a change with the Ninth Edition that will become effective January 1, 2018.</a:t>
            </a:r>
          </a:p>
          <a:p>
            <a:r>
              <a:rPr lang="en-US" sz="1600" b="1" i="1" dirty="0" smtClean="0">
                <a:solidFill>
                  <a:srgbClr val="C00000"/>
                </a:solidFill>
              </a:rPr>
              <a:t>Can all required CEU’s be completed on-line?</a:t>
            </a:r>
            <a:endParaRPr lang="en-US" sz="1600" dirty="0" smtClean="0">
              <a:solidFill>
                <a:srgbClr val="C00000"/>
              </a:solidFill>
            </a:endParaRPr>
          </a:p>
          <a:p>
            <a:pPr>
              <a:buNone/>
            </a:pPr>
            <a:r>
              <a:rPr lang="en-US" sz="1600" dirty="0" smtClean="0"/>
              <a:t>	No.   You may complete up to a </a:t>
            </a:r>
            <a:r>
              <a:rPr lang="en-US" sz="1600" b="1" i="1" dirty="0" smtClean="0">
                <a:solidFill>
                  <a:srgbClr val="C00000"/>
                </a:solidFill>
              </a:rPr>
              <a:t>maximum of 6 hours via on-line training</a:t>
            </a:r>
            <a:r>
              <a:rPr lang="en-US" sz="1600" dirty="0" smtClean="0"/>
              <a:t>. The remaining hours must be completed through in-person, classroom training. This is a change with the Ninth Edition that will become effective January 1, 2018.</a:t>
            </a:r>
          </a:p>
          <a:p>
            <a:r>
              <a:rPr lang="en-US" sz="1600" b="1" i="1" dirty="0" smtClean="0">
                <a:solidFill>
                  <a:srgbClr val="C00000"/>
                </a:solidFill>
              </a:rPr>
              <a:t>Is there a specific date when licensees can no longer submit a 10 or 12 hour, all on-line course?</a:t>
            </a:r>
            <a:endParaRPr lang="en-US" sz="1600" dirty="0" smtClean="0">
              <a:solidFill>
                <a:srgbClr val="C00000"/>
              </a:solidFill>
            </a:endParaRPr>
          </a:p>
          <a:p>
            <a:pPr>
              <a:buNone/>
            </a:pPr>
            <a:r>
              <a:rPr lang="en-US" sz="1600" dirty="0" smtClean="0"/>
              <a:t>	Anyone who registers for a 12 hour or 10 hour course by December 31, 2017 will have </a:t>
            </a:r>
            <a:r>
              <a:rPr lang="en-US" sz="1600" b="1" i="1" dirty="0" smtClean="0">
                <a:solidFill>
                  <a:srgbClr val="C00000"/>
                </a:solidFill>
              </a:rPr>
              <a:t>6 months</a:t>
            </a:r>
            <a:r>
              <a:rPr lang="en-US" sz="1600" dirty="0" smtClean="0">
                <a:solidFill>
                  <a:srgbClr val="C00000"/>
                </a:solidFill>
              </a:rPr>
              <a:t> </a:t>
            </a:r>
            <a:r>
              <a:rPr lang="en-US" sz="1600" dirty="0" smtClean="0"/>
              <a:t>to complete the course and submit a certificate of attendance. All courses must be completed by June 30, 2018.  Courses taken on or after January 1</a:t>
            </a:r>
            <a:r>
              <a:rPr lang="en-US" sz="1600" baseline="30000" dirty="0" smtClean="0"/>
              <a:t>st</a:t>
            </a:r>
            <a:r>
              <a:rPr lang="en-US" sz="1600" dirty="0" smtClean="0"/>
              <a:t> will be subject to on-line\in-class requirements</a:t>
            </a:r>
          </a:p>
          <a:p>
            <a:pPr>
              <a:buNone/>
            </a:pPr>
            <a:endParaRPr lang="en-US" sz="1600" dirty="0" smtClean="0">
              <a:solidFill>
                <a:schemeClr val="accent3">
                  <a:lumMod val="75000"/>
                </a:schemeClr>
              </a:solidFill>
            </a:endParaRPr>
          </a:p>
        </p:txBody>
      </p:sp>
      <p:graphicFrame>
        <p:nvGraphicFramePr>
          <p:cNvPr id="59394" name="Object 7"/>
          <p:cNvGraphicFramePr>
            <a:graphicFrameLocks noChangeAspect="1"/>
          </p:cNvGraphicFramePr>
          <p:nvPr/>
        </p:nvGraphicFramePr>
        <p:xfrm>
          <a:off x="8411782" y="6248400"/>
          <a:ext cx="427417" cy="404813"/>
        </p:xfrm>
        <a:graphic>
          <a:graphicData uri="http://schemas.openxmlformats.org/presentationml/2006/ole">
            <p:oleObj spid="_x0000_s362498" r:id="rId4" imgW="3333333" imgH="3153215" progId="">
              <p:embed/>
            </p:oleObj>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381000"/>
            <a:ext cx="7498080" cy="1219200"/>
          </a:xfrm>
        </p:spPr>
        <p:txBody>
          <a:bodyPr>
            <a:normAutofit fontScale="90000"/>
          </a:bodyPr>
          <a:lstStyle/>
          <a:p>
            <a:pPr algn="ctr"/>
            <a:r>
              <a:rPr lang="en-US" sz="2700" b="1" i="1" dirty="0" smtClean="0"/>
              <a:t/>
            </a:r>
            <a:br>
              <a:rPr lang="en-US" sz="2700" b="1" i="1" dirty="0" smtClean="0"/>
            </a:br>
            <a:r>
              <a:rPr lang="en-US" b="1" i="1" dirty="0" smtClean="0"/>
              <a:t> </a:t>
            </a:r>
            <a:br>
              <a:rPr lang="en-US" b="1" i="1" dirty="0" smtClean="0"/>
            </a:br>
            <a:r>
              <a:rPr lang="en-US" sz="3600" b="1" i="1" dirty="0" smtClean="0"/>
              <a:t>The Ninth Edition of the </a:t>
            </a:r>
            <a:br>
              <a:rPr lang="en-US" sz="3600" b="1" i="1" dirty="0" smtClean="0"/>
            </a:br>
            <a:r>
              <a:rPr lang="en-US" sz="3600" b="1" i="1" dirty="0" smtClean="0"/>
              <a:t>Massachusetts Building Code</a:t>
            </a:r>
            <a:r>
              <a:rPr lang="en-US" dirty="0" smtClean="0"/>
              <a:t/>
            </a:r>
            <a:br>
              <a:rPr lang="en-US" dirty="0" smtClean="0"/>
            </a:br>
            <a:r>
              <a:rPr lang="en-US" dirty="0" smtClean="0"/>
              <a:t/>
            </a:r>
            <a:br>
              <a:rPr lang="en-US" dirty="0" smtClean="0"/>
            </a:br>
            <a:r>
              <a:rPr lang="en-US" i="1" dirty="0" smtClean="0"/>
              <a:t> </a:t>
            </a:r>
            <a:endParaRPr lang="en-US" b="1" dirty="0"/>
          </a:p>
        </p:txBody>
      </p:sp>
      <p:sp>
        <p:nvSpPr>
          <p:cNvPr id="3" name="Content Placeholder 2"/>
          <p:cNvSpPr>
            <a:spLocks noGrp="1"/>
          </p:cNvSpPr>
          <p:nvPr>
            <p:ph idx="1"/>
          </p:nvPr>
        </p:nvSpPr>
        <p:spPr>
          <a:xfrm>
            <a:off x="1435608" y="1524000"/>
            <a:ext cx="7498080" cy="4724400"/>
          </a:xfrm>
        </p:spPr>
        <p:txBody>
          <a:bodyPr>
            <a:normAutofit/>
          </a:bodyPr>
          <a:lstStyle/>
          <a:p>
            <a:pPr>
              <a:buNone/>
            </a:pPr>
            <a:r>
              <a:rPr lang="en-US" b="1" dirty="0" smtClean="0">
                <a:solidFill>
                  <a:srgbClr val="C00000"/>
                </a:solidFill>
              </a:rPr>
              <a:t>Comprised of the following I-Codes</a:t>
            </a:r>
          </a:p>
          <a:p>
            <a:pPr>
              <a:buNone/>
            </a:pPr>
            <a:endParaRPr lang="en-US" sz="1200" b="1" dirty="0" smtClean="0">
              <a:solidFill>
                <a:srgbClr val="C00000"/>
              </a:solidFill>
            </a:endParaRPr>
          </a:p>
          <a:p>
            <a:r>
              <a:rPr lang="en-US" sz="2400" dirty="0" smtClean="0"/>
              <a:t>2015 International Residential Code</a:t>
            </a:r>
          </a:p>
          <a:p>
            <a:r>
              <a:rPr lang="en-US" sz="2400" dirty="0" smtClean="0"/>
              <a:t>2015 International Building Code</a:t>
            </a:r>
          </a:p>
          <a:p>
            <a:r>
              <a:rPr lang="en-US" sz="2400" dirty="0" smtClean="0"/>
              <a:t>2015 International Existing Buildings Code</a:t>
            </a:r>
          </a:p>
          <a:p>
            <a:r>
              <a:rPr lang="en-US" sz="2400" dirty="0" smtClean="0"/>
              <a:t>2015 International Energy Conservation Code</a:t>
            </a:r>
          </a:p>
          <a:p>
            <a:r>
              <a:rPr lang="en-US" sz="2400" dirty="0" smtClean="0"/>
              <a:t>2015 International Mechanical Code</a:t>
            </a:r>
          </a:p>
          <a:p>
            <a:r>
              <a:rPr lang="en-US" sz="2400" dirty="0" smtClean="0"/>
              <a:t>2015 International Swimming Pool &amp; Spa Code</a:t>
            </a:r>
          </a:p>
          <a:p>
            <a:r>
              <a:rPr lang="en-US" sz="2400" dirty="0" smtClean="0"/>
              <a:t>2015 International Fire Code</a:t>
            </a:r>
          </a:p>
          <a:p>
            <a:r>
              <a:rPr lang="en-US" sz="2400" dirty="0" smtClean="0"/>
              <a:t>As Amended by the BBRS</a:t>
            </a:r>
          </a:p>
          <a:p>
            <a:endParaRPr lang="en-US" dirty="0" smtClean="0"/>
          </a:p>
          <a:p>
            <a:endParaRPr lang="en-US" dirty="0" smtClean="0"/>
          </a:p>
          <a:p>
            <a:endParaRPr lang="en-US" b="1" dirty="0" smtClean="0">
              <a:solidFill>
                <a:schemeClr val="tx2">
                  <a:lumMod val="60000"/>
                  <a:lumOff val="40000"/>
                </a:schemeClr>
              </a:solidFill>
            </a:endParaRPr>
          </a:p>
        </p:txBody>
      </p:sp>
      <p:graphicFrame>
        <p:nvGraphicFramePr>
          <p:cNvPr id="59394" name="Object 7"/>
          <p:cNvGraphicFramePr>
            <a:graphicFrameLocks noChangeAspect="1"/>
          </p:cNvGraphicFramePr>
          <p:nvPr/>
        </p:nvGraphicFramePr>
        <p:xfrm>
          <a:off x="8174674" y="5714999"/>
          <a:ext cx="588326" cy="557213"/>
        </p:xfrm>
        <a:graphic>
          <a:graphicData uri="http://schemas.openxmlformats.org/presentationml/2006/ole">
            <p:oleObj spid="_x0000_s59394" r:id="rId3" imgW="3333333" imgH="3153215" progId="">
              <p:embed/>
            </p:oleObj>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411162"/>
          </a:xfrm>
        </p:spPr>
        <p:txBody>
          <a:bodyPr>
            <a:normAutofit fontScale="90000"/>
          </a:bodyPr>
          <a:lstStyle/>
          <a:p>
            <a:pPr algn="ctr"/>
            <a:r>
              <a:rPr lang="en-US" sz="2700" b="1" i="1" dirty="0" smtClean="0"/>
              <a:t/>
            </a:r>
            <a:br>
              <a:rPr lang="en-US" sz="2700" b="1" i="1" dirty="0" smtClean="0"/>
            </a:br>
            <a:r>
              <a:rPr lang="en-US" sz="4000" b="1" i="1" dirty="0" smtClean="0"/>
              <a:t>Transition to the Ninth Edition</a:t>
            </a:r>
            <a:r>
              <a:rPr lang="en-US" sz="3600" dirty="0" smtClean="0"/>
              <a:t/>
            </a:r>
            <a:br>
              <a:rPr lang="en-US" sz="3600" dirty="0" smtClean="0"/>
            </a:br>
            <a:r>
              <a:rPr lang="en-US" i="1" dirty="0" smtClean="0"/>
              <a:t> </a:t>
            </a:r>
            <a:endParaRPr lang="en-US" b="1" dirty="0"/>
          </a:p>
        </p:txBody>
      </p:sp>
      <p:sp>
        <p:nvSpPr>
          <p:cNvPr id="3" name="Content Placeholder 2"/>
          <p:cNvSpPr>
            <a:spLocks noGrp="1"/>
          </p:cNvSpPr>
          <p:nvPr>
            <p:ph idx="1"/>
          </p:nvPr>
        </p:nvSpPr>
        <p:spPr>
          <a:xfrm>
            <a:off x="1066800" y="685800"/>
            <a:ext cx="7866888" cy="5867400"/>
          </a:xfrm>
        </p:spPr>
        <p:txBody>
          <a:bodyPr>
            <a:noAutofit/>
          </a:bodyPr>
          <a:lstStyle/>
          <a:p>
            <a:pPr algn="just"/>
            <a:r>
              <a:rPr lang="en-US" sz="2000" b="1" dirty="0" smtClean="0">
                <a:solidFill>
                  <a:srgbClr val="C00000"/>
                </a:solidFill>
              </a:rPr>
              <a:t>SECTION 102 APPLICABILITY</a:t>
            </a:r>
            <a:endParaRPr lang="en-US" sz="2000" dirty="0" smtClean="0">
              <a:solidFill>
                <a:srgbClr val="C00000"/>
              </a:solidFill>
            </a:endParaRPr>
          </a:p>
          <a:p>
            <a:pPr algn="just"/>
            <a:r>
              <a:rPr lang="en-US" sz="2000" b="1" dirty="0" smtClean="0">
                <a:solidFill>
                  <a:srgbClr val="C00000"/>
                </a:solidFill>
              </a:rPr>
              <a:t>R102.1 General</a:t>
            </a:r>
            <a:r>
              <a:rPr lang="en-US" sz="2000" dirty="0" smtClean="0">
                <a:solidFill>
                  <a:srgbClr val="C00000"/>
                </a:solidFill>
              </a:rPr>
              <a:t>.  </a:t>
            </a:r>
            <a:r>
              <a:rPr lang="en-US" sz="2000" dirty="0" smtClean="0"/>
              <a:t>Where there is a conflict between a general requirement and a specific requirement, the specific requirement shall be applicable.  Where, in any specific case, different sections of this code specify different materials, methods of construction or other requirements, the most restrictive shall govern.</a:t>
            </a:r>
          </a:p>
          <a:p>
            <a:pPr algn="just"/>
            <a:r>
              <a:rPr lang="en-US" sz="2000" b="1" dirty="0" smtClean="0">
                <a:solidFill>
                  <a:srgbClr val="C00000"/>
                </a:solidFill>
              </a:rPr>
              <a:t>Exception</a:t>
            </a:r>
            <a:r>
              <a:rPr lang="en-US" sz="2000" dirty="0" smtClean="0">
                <a:solidFill>
                  <a:srgbClr val="C00000"/>
                </a:solidFill>
              </a:rPr>
              <a:t>:  </a:t>
            </a:r>
            <a:r>
              <a:rPr lang="en-US" sz="2000" dirty="0" smtClean="0"/>
              <a:t>Where enforcement of a provision of this code would violate the conditions of a listing or manufacturer's instructions, the conditions of the listing and manufacturer's instructions shall apply.</a:t>
            </a:r>
          </a:p>
          <a:p>
            <a:pPr algn="just"/>
            <a:r>
              <a:rPr lang="en-US" sz="2000" b="1" dirty="0" smtClean="0">
                <a:solidFill>
                  <a:srgbClr val="C00000"/>
                </a:solidFill>
              </a:rPr>
              <a:t>R102.2 Other Laws</a:t>
            </a:r>
            <a:r>
              <a:rPr lang="en-US" sz="2000" dirty="0" smtClean="0">
                <a:solidFill>
                  <a:srgbClr val="C00000"/>
                </a:solidFill>
              </a:rPr>
              <a:t>.  </a:t>
            </a:r>
            <a:r>
              <a:rPr lang="en-US" sz="2000" dirty="0" smtClean="0"/>
              <a:t>The provisions of this code shall not nullify any provision of state or federal law.  Massachusetts General Laws (M.G.L.s) and the Code of Massachusetts Regulations (CMRs) are often referenced in this code.  It is the code user's responsibility to determine all applicable laws and regulations relevant to sections in this code.</a:t>
            </a:r>
          </a:p>
          <a:p>
            <a:pPr>
              <a:buNone/>
            </a:pPr>
            <a:r>
              <a:rPr lang="en-US" sz="2000" dirty="0" smtClean="0"/>
              <a:t> </a:t>
            </a:r>
          </a:p>
          <a:p>
            <a:endParaRPr lang="en-US" sz="1600" dirty="0" smtClean="0">
              <a:solidFill>
                <a:schemeClr val="accent3">
                  <a:lumMod val="75000"/>
                </a:schemeClr>
              </a:solidFill>
            </a:endParaRPr>
          </a:p>
        </p:txBody>
      </p:sp>
      <p:graphicFrame>
        <p:nvGraphicFramePr>
          <p:cNvPr id="59394" name="Object 7"/>
          <p:cNvGraphicFramePr>
            <a:graphicFrameLocks noChangeAspect="1"/>
          </p:cNvGraphicFramePr>
          <p:nvPr/>
        </p:nvGraphicFramePr>
        <p:xfrm>
          <a:off x="8458200" y="6172200"/>
          <a:ext cx="491238" cy="465259"/>
        </p:xfrm>
        <a:graphic>
          <a:graphicData uri="http://schemas.openxmlformats.org/presentationml/2006/ole">
            <p:oleObj spid="_x0000_s256002" r:id="rId3" imgW="3333333" imgH="3153215" progId="">
              <p:embed/>
            </p:oleObj>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487362"/>
          </a:xfrm>
        </p:spPr>
        <p:txBody>
          <a:bodyPr>
            <a:normAutofit fontScale="90000"/>
          </a:bodyPr>
          <a:lstStyle/>
          <a:p>
            <a:pPr algn="ctr"/>
            <a:r>
              <a:rPr lang="en-US" sz="2700" b="1" i="1" dirty="0" smtClean="0"/>
              <a:t/>
            </a:r>
            <a:br>
              <a:rPr lang="en-US" sz="2700" b="1" i="1" dirty="0" smtClean="0"/>
            </a:br>
            <a:r>
              <a:rPr lang="en-US" sz="4000" b="1" i="1" dirty="0" smtClean="0"/>
              <a:t>Transition to the Ninth Edition</a:t>
            </a:r>
            <a:r>
              <a:rPr lang="en-US" sz="3600" dirty="0" smtClean="0"/>
              <a:t/>
            </a:r>
            <a:br>
              <a:rPr lang="en-US" sz="3600" dirty="0" smtClean="0"/>
            </a:br>
            <a:r>
              <a:rPr lang="en-US" i="1" dirty="0" smtClean="0"/>
              <a:t> </a:t>
            </a:r>
            <a:endParaRPr lang="en-US" b="1" dirty="0"/>
          </a:p>
        </p:txBody>
      </p:sp>
      <p:sp>
        <p:nvSpPr>
          <p:cNvPr id="3" name="Content Placeholder 2"/>
          <p:cNvSpPr>
            <a:spLocks noGrp="1"/>
          </p:cNvSpPr>
          <p:nvPr>
            <p:ph idx="1"/>
          </p:nvPr>
        </p:nvSpPr>
        <p:spPr>
          <a:xfrm>
            <a:off x="990600" y="838200"/>
            <a:ext cx="7943088" cy="5257800"/>
          </a:xfrm>
        </p:spPr>
        <p:txBody>
          <a:bodyPr>
            <a:noAutofit/>
          </a:bodyPr>
          <a:lstStyle/>
          <a:p>
            <a:pPr algn="just">
              <a:buNone/>
            </a:pPr>
            <a:r>
              <a:rPr lang="en-US" sz="1600" dirty="0" smtClean="0">
                <a:solidFill>
                  <a:srgbClr val="C00000"/>
                </a:solidFill>
              </a:rPr>
              <a:t> </a:t>
            </a:r>
            <a:r>
              <a:rPr lang="en-US" sz="2000" b="1" dirty="0" smtClean="0">
                <a:solidFill>
                  <a:srgbClr val="C00000"/>
                </a:solidFill>
              </a:rPr>
              <a:t>R102.4 Referenced Codes and Standards</a:t>
            </a:r>
            <a:r>
              <a:rPr lang="en-US" sz="2000" dirty="0" smtClean="0">
                <a:solidFill>
                  <a:srgbClr val="C00000"/>
                </a:solidFill>
              </a:rPr>
              <a:t>.  </a:t>
            </a:r>
            <a:r>
              <a:rPr lang="en-US" sz="2000" dirty="0" smtClean="0"/>
              <a:t>The codes and standards referenced in this code shall be considered part of the requirements of this code to the prescribed extent of each such reference.  Where differences occur between provisions of this code and referenced codes and standards, the provisions of this code shall apply.</a:t>
            </a:r>
          </a:p>
          <a:p>
            <a:pPr algn="just"/>
            <a:r>
              <a:rPr lang="en-US" sz="2000" b="1" dirty="0" smtClean="0"/>
              <a:t> </a:t>
            </a:r>
            <a:r>
              <a:rPr lang="en-US" sz="2000" b="1" dirty="0" smtClean="0">
                <a:solidFill>
                  <a:srgbClr val="C00000"/>
                </a:solidFill>
              </a:rPr>
              <a:t>R102.5 Partial Invalidity</a:t>
            </a:r>
            <a:r>
              <a:rPr lang="en-US" sz="2000" dirty="0" smtClean="0">
                <a:solidFill>
                  <a:srgbClr val="C00000"/>
                </a:solidFill>
              </a:rPr>
              <a:t>.  </a:t>
            </a:r>
            <a:r>
              <a:rPr lang="en-US" sz="2000" dirty="0" smtClean="0"/>
              <a:t>In the event that any part or provision of this code is held to be illegal or void, this shall not have the effect of making void or illegal any of the other parts or provisions.</a:t>
            </a:r>
          </a:p>
          <a:p>
            <a:pPr algn="just"/>
            <a:r>
              <a:rPr lang="en-US" sz="2000" b="1" dirty="0" smtClean="0">
                <a:solidFill>
                  <a:srgbClr val="C00000"/>
                </a:solidFill>
              </a:rPr>
              <a:t> R102.6 Existing Structures</a:t>
            </a:r>
            <a:r>
              <a:rPr lang="en-US" sz="2000" dirty="0" smtClean="0">
                <a:solidFill>
                  <a:srgbClr val="C00000"/>
                </a:solidFill>
              </a:rPr>
              <a:t>.  </a:t>
            </a:r>
            <a:r>
              <a:rPr lang="en-US" sz="2000" dirty="0" smtClean="0"/>
              <a:t>The legal occupancy of any structure existing on the date of adoption of this code shall be permitted to continue without change, except as is specifically covered in this code or as deemed necessary by the </a:t>
            </a:r>
            <a:r>
              <a:rPr lang="en-US" sz="2000" i="1" dirty="0" smtClean="0"/>
              <a:t>building official</a:t>
            </a:r>
            <a:r>
              <a:rPr lang="en-US" sz="2000" dirty="0" smtClean="0"/>
              <a:t> for the general safety and welfare of the public.</a:t>
            </a:r>
          </a:p>
          <a:p>
            <a:pPr algn="just"/>
            <a:endParaRPr lang="en-US" sz="1700" dirty="0" smtClean="0"/>
          </a:p>
          <a:p>
            <a:pPr>
              <a:buNone/>
            </a:pPr>
            <a:endParaRPr lang="en-US" sz="1600" dirty="0" smtClean="0"/>
          </a:p>
          <a:p>
            <a:endParaRPr lang="en-US" sz="1600" dirty="0" smtClean="0"/>
          </a:p>
          <a:p>
            <a:endParaRPr lang="en-US" sz="1600" dirty="0" smtClean="0">
              <a:solidFill>
                <a:schemeClr val="accent3">
                  <a:lumMod val="75000"/>
                </a:schemeClr>
              </a:solidFill>
            </a:endParaRPr>
          </a:p>
        </p:txBody>
      </p:sp>
      <p:graphicFrame>
        <p:nvGraphicFramePr>
          <p:cNvPr id="59394" name="Object 7"/>
          <p:cNvGraphicFramePr>
            <a:graphicFrameLocks noChangeAspect="1"/>
          </p:cNvGraphicFramePr>
          <p:nvPr/>
        </p:nvGraphicFramePr>
        <p:xfrm>
          <a:off x="8077200" y="5999651"/>
          <a:ext cx="609600" cy="577362"/>
        </p:xfrm>
        <a:graphic>
          <a:graphicData uri="http://schemas.openxmlformats.org/presentationml/2006/ole">
            <p:oleObj spid="_x0000_s263170" r:id="rId3" imgW="3333333" imgH="3153215" progId="">
              <p:embed/>
            </p:oleObj>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487362"/>
          </a:xfrm>
        </p:spPr>
        <p:txBody>
          <a:bodyPr>
            <a:normAutofit fontScale="90000"/>
          </a:bodyPr>
          <a:lstStyle/>
          <a:p>
            <a:pPr algn="ctr"/>
            <a:r>
              <a:rPr lang="en-US" sz="2700" b="1" i="1" dirty="0" smtClean="0"/>
              <a:t/>
            </a:r>
            <a:br>
              <a:rPr lang="en-US" sz="2700" b="1" i="1" dirty="0" smtClean="0"/>
            </a:br>
            <a:r>
              <a:rPr lang="en-US" sz="4000" b="1" i="1" dirty="0" smtClean="0"/>
              <a:t>Transition to the Ninth Edition</a:t>
            </a:r>
            <a:r>
              <a:rPr lang="en-US" sz="3600" dirty="0" smtClean="0"/>
              <a:t/>
            </a:r>
            <a:br>
              <a:rPr lang="en-US" sz="3600" dirty="0" smtClean="0"/>
            </a:br>
            <a:r>
              <a:rPr lang="en-US" i="1" dirty="0" smtClean="0"/>
              <a:t> </a:t>
            </a:r>
            <a:endParaRPr lang="en-US" b="1" dirty="0"/>
          </a:p>
        </p:txBody>
      </p:sp>
      <p:sp>
        <p:nvSpPr>
          <p:cNvPr id="3" name="Content Placeholder 2"/>
          <p:cNvSpPr>
            <a:spLocks noGrp="1"/>
          </p:cNvSpPr>
          <p:nvPr>
            <p:ph idx="1"/>
          </p:nvPr>
        </p:nvSpPr>
        <p:spPr>
          <a:xfrm>
            <a:off x="990600" y="762000"/>
            <a:ext cx="7943088" cy="5791200"/>
          </a:xfrm>
        </p:spPr>
        <p:txBody>
          <a:bodyPr>
            <a:noAutofit/>
          </a:bodyPr>
          <a:lstStyle/>
          <a:p>
            <a:pPr algn="just"/>
            <a:r>
              <a:rPr lang="en-US" sz="1700" b="1" dirty="0" smtClean="0">
                <a:solidFill>
                  <a:srgbClr val="C00000"/>
                </a:solidFill>
              </a:rPr>
              <a:t>R102.6.2 Laws Not in Use</a:t>
            </a:r>
            <a:r>
              <a:rPr lang="en-US" sz="1700" dirty="0" smtClean="0">
                <a:solidFill>
                  <a:srgbClr val="C00000"/>
                </a:solidFill>
              </a:rPr>
              <a:t>.  </a:t>
            </a:r>
            <a:r>
              <a:rPr lang="en-US" sz="1700" dirty="0" smtClean="0"/>
              <a:t>In cases where applicable codes, rules or regulations, bylaws or ordinances were not in use at the time of such construction or alteration, the building or structure shall be maintained by the </a:t>
            </a:r>
            <a:r>
              <a:rPr lang="en-US" sz="1700" i="1" dirty="0" smtClean="0"/>
              <a:t>owner</a:t>
            </a:r>
            <a:r>
              <a:rPr lang="en-US" sz="1700" dirty="0" smtClean="0"/>
              <a:t> in accordance with this code.</a:t>
            </a:r>
          </a:p>
          <a:p>
            <a:pPr algn="just"/>
            <a:r>
              <a:rPr lang="en-US" sz="1700" b="1" dirty="0" smtClean="0">
                <a:solidFill>
                  <a:srgbClr val="C00000"/>
                </a:solidFill>
              </a:rPr>
              <a:t>R102.6.3 Less Stringent</a:t>
            </a:r>
            <a:r>
              <a:rPr lang="en-US" sz="1700" dirty="0" smtClean="0">
                <a:solidFill>
                  <a:srgbClr val="C00000"/>
                </a:solidFill>
              </a:rPr>
              <a:t>.  </a:t>
            </a:r>
            <a:r>
              <a:rPr lang="en-US" sz="1700" dirty="0" smtClean="0"/>
              <a:t>In cases where the provisions of this code are less stringent than the applicable codes, rules or regulations, bylaws or ordinances at the time of such construction or substantial alteration, the applicable provisions of this code shall apply, providing such application can be reasonably demonstrated to not result in danger to the public, as determined by the </a:t>
            </a:r>
            <a:r>
              <a:rPr lang="en-US" sz="1700" i="1" dirty="0" smtClean="0"/>
              <a:t>building official</a:t>
            </a:r>
            <a:r>
              <a:rPr lang="en-US" sz="1700" dirty="0" smtClean="0"/>
              <a:t>.</a:t>
            </a:r>
          </a:p>
          <a:p>
            <a:pPr algn="just"/>
            <a:r>
              <a:rPr lang="en-US" sz="1700" b="1" dirty="0" smtClean="0">
                <a:solidFill>
                  <a:srgbClr val="C00000"/>
                </a:solidFill>
              </a:rPr>
              <a:t>R102.6.4 Existing Means of Egress, Lighting and Ventilation</a:t>
            </a:r>
            <a:r>
              <a:rPr lang="en-US" sz="1700" dirty="0" smtClean="0">
                <a:solidFill>
                  <a:srgbClr val="C00000"/>
                </a:solidFill>
              </a:rPr>
              <a:t>.  </a:t>
            </a:r>
            <a:r>
              <a:rPr lang="en-US" sz="1700" dirty="0" smtClean="0"/>
              <a:t>The </a:t>
            </a:r>
            <a:r>
              <a:rPr lang="en-US" sz="1700" i="1" dirty="0" smtClean="0"/>
              <a:t>building official</a:t>
            </a:r>
            <a:r>
              <a:rPr lang="en-US" sz="1700" dirty="0" smtClean="0"/>
              <a:t> may cite the following condition in writing as a violation and order the abatement within a time frame deemed necessary by the </a:t>
            </a:r>
            <a:r>
              <a:rPr lang="en-US" sz="1700" i="1" dirty="0" smtClean="0"/>
              <a:t>building official</a:t>
            </a:r>
            <a:r>
              <a:rPr lang="en-US" sz="1700" dirty="0" smtClean="0"/>
              <a:t> to make the building environment safe, healthy or otherwise comply with this code:</a:t>
            </a:r>
          </a:p>
          <a:p>
            <a:pPr algn="just"/>
            <a:r>
              <a:rPr lang="en-US" sz="1700" dirty="0" smtClean="0"/>
              <a:t> Inadequate number of means of egress;</a:t>
            </a:r>
          </a:p>
          <a:p>
            <a:pPr lvl="0" algn="just"/>
            <a:r>
              <a:rPr lang="en-US" sz="1700" dirty="0" smtClean="0"/>
              <a:t>Egress components with insufficient width or so arranged to be inadequate, including signage and lighting; and</a:t>
            </a:r>
          </a:p>
          <a:p>
            <a:pPr lvl="0" algn="just"/>
            <a:r>
              <a:rPr lang="en-US" sz="1700" dirty="0" smtClean="0"/>
              <a:t>Inadequate lighting and ventilation.</a:t>
            </a:r>
          </a:p>
          <a:p>
            <a:pPr algn="just"/>
            <a:r>
              <a:rPr lang="en-US" sz="1700" dirty="0" smtClean="0"/>
              <a:t> Where full compliance for means of egress, lighting and ventilation are not practical, the </a:t>
            </a:r>
            <a:r>
              <a:rPr lang="en-US" sz="1700" i="1" dirty="0" smtClean="0"/>
              <a:t>building official</a:t>
            </a:r>
            <a:r>
              <a:rPr lang="en-US" sz="1700" dirty="0" smtClean="0"/>
              <a:t> may accept compliance alternatives, engineering, or other evaluations that adequately address the deficiency.</a:t>
            </a:r>
          </a:p>
          <a:p>
            <a:pPr>
              <a:buNone/>
            </a:pPr>
            <a:endParaRPr lang="en-US" sz="1600" dirty="0" smtClean="0"/>
          </a:p>
          <a:p>
            <a:endParaRPr lang="en-US" sz="1600" dirty="0" smtClean="0">
              <a:solidFill>
                <a:schemeClr val="accent3">
                  <a:lumMod val="75000"/>
                </a:schemeClr>
              </a:solidFill>
            </a:endParaRPr>
          </a:p>
        </p:txBody>
      </p:sp>
      <p:graphicFrame>
        <p:nvGraphicFramePr>
          <p:cNvPr id="59394" name="Object 7"/>
          <p:cNvGraphicFramePr>
            <a:graphicFrameLocks noChangeAspect="1"/>
          </p:cNvGraphicFramePr>
          <p:nvPr/>
        </p:nvGraphicFramePr>
        <p:xfrm>
          <a:off x="8382000" y="6248400"/>
          <a:ext cx="419293" cy="397119"/>
        </p:xfrm>
        <a:graphic>
          <a:graphicData uri="http://schemas.openxmlformats.org/presentationml/2006/ole">
            <p:oleObj spid="_x0000_s264194" r:id="rId3" imgW="3333333" imgH="3153215" progId="">
              <p:embed/>
            </p:oleObj>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52400"/>
            <a:ext cx="7498080" cy="487362"/>
          </a:xfrm>
        </p:spPr>
        <p:txBody>
          <a:bodyPr>
            <a:normAutofit fontScale="90000"/>
          </a:bodyPr>
          <a:lstStyle/>
          <a:p>
            <a:pPr algn="ctr"/>
            <a:r>
              <a:rPr lang="en-US" sz="2700" b="1" i="1" dirty="0" smtClean="0"/>
              <a:t/>
            </a:r>
            <a:br>
              <a:rPr lang="en-US" sz="2700" b="1" i="1" dirty="0" smtClean="0"/>
            </a:br>
            <a:r>
              <a:rPr lang="en-US" sz="4000" b="1" i="1" dirty="0" smtClean="0"/>
              <a:t>Transition to the Ninth Edition</a:t>
            </a:r>
            <a:r>
              <a:rPr lang="en-US" sz="3600" dirty="0" smtClean="0"/>
              <a:t/>
            </a:r>
            <a:br>
              <a:rPr lang="en-US" sz="3600" dirty="0" smtClean="0"/>
            </a:br>
            <a:r>
              <a:rPr lang="en-US" i="1" dirty="0" smtClean="0"/>
              <a:t> </a:t>
            </a:r>
            <a:endParaRPr lang="en-US" b="1" dirty="0"/>
          </a:p>
        </p:txBody>
      </p:sp>
      <p:sp>
        <p:nvSpPr>
          <p:cNvPr id="3" name="Content Placeholder 2"/>
          <p:cNvSpPr>
            <a:spLocks noGrp="1"/>
          </p:cNvSpPr>
          <p:nvPr>
            <p:ph idx="1"/>
          </p:nvPr>
        </p:nvSpPr>
        <p:spPr>
          <a:xfrm>
            <a:off x="1066800" y="914400"/>
            <a:ext cx="7866888" cy="5257800"/>
          </a:xfrm>
        </p:spPr>
        <p:txBody>
          <a:bodyPr>
            <a:noAutofit/>
          </a:bodyPr>
          <a:lstStyle/>
          <a:p>
            <a:pPr algn="just"/>
            <a:r>
              <a:rPr lang="en-US" sz="2000" b="1" dirty="0" smtClean="0">
                <a:solidFill>
                  <a:srgbClr val="C00000"/>
                </a:solidFill>
              </a:rPr>
              <a:t>R102.7 Moved Structures</a:t>
            </a:r>
            <a:r>
              <a:rPr lang="en-US" sz="2000" dirty="0" smtClean="0">
                <a:solidFill>
                  <a:srgbClr val="C00000"/>
                </a:solidFill>
              </a:rPr>
              <a:t>.  </a:t>
            </a:r>
            <a:r>
              <a:rPr lang="en-US" sz="2000" dirty="0" smtClean="0"/>
              <a:t>Buildings or structures moved into or within the jurisdiction shall comply with the provisions of Appendix J provided that any new system shall comply as far as practicable with the requirements for new structures and provided further that the siting and fire separation distance comply with the requirements for new structures. </a:t>
            </a:r>
          </a:p>
          <a:p>
            <a:pPr algn="just"/>
            <a:r>
              <a:rPr lang="en-US" sz="2000" b="1" dirty="0" smtClean="0">
                <a:solidFill>
                  <a:srgbClr val="C00000"/>
                </a:solidFill>
              </a:rPr>
              <a:t>R102.8 Maintenance of Existing Buildings and Structures</a:t>
            </a:r>
            <a:r>
              <a:rPr lang="en-US" sz="2000" dirty="0" smtClean="0">
                <a:solidFill>
                  <a:srgbClr val="C00000"/>
                </a:solidFill>
              </a:rPr>
              <a:t>.  </a:t>
            </a:r>
            <a:r>
              <a:rPr lang="en-US" sz="2000" dirty="0" smtClean="0"/>
              <a:t>All buildings and structures and all parts thereof, both existing and new, and all systems and equipment therein which are regulated by this code shall be maintained in a safe, operable and sanitary condition.  All service equipment, means of egress, devices and safeguards which are required in a building or structure, or which were required by a previous statute in a building or structure, when erected, altered or repaired, shall be maintained in good working order.</a:t>
            </a:r>
          </a:p>
          <a:p>
            <a:pPr algn="just"/>
            <a:r>
              <a:rPr lang="en-US" sz="2000" b="1" dirty="0" smtClean="0">
                <a:solidFill>
                  <a:srgbClr val="C00000"/>
                </a:solidFill>
              </a:rPr>
              <a:t>R102.8.1 Owner Responsibility</a:t>
            </a:r>
            <a:r>
              <a:rPr lang="en-US" sz="2000" dirty="0" smtClean="0">
                <a:solidFill>
                  <a:srgbClr val="C00000"/>
                </a:solidFill>
              </a:rPr>
              <a:t>.  </a:t>
            </a:r>
            <a:r>
              <a:rPr lang="en-US" sz="2000" dirty="0" smtClean="0"/>
              <a:t>The </a:t>
            </a:r>
            <a:r>
              <a:rPr lang="en-US" sz="2000" i="1" dirty="0" smtClean="0"/>
              <a:t>owner</a:t>
            </a:r>
            <a:r>
              <a:rPr lang="en-US" sz="2000" dirty="0" smtClean="0"/>
              <a:t>, as defined in Chapter 2:  </a:t>
            </a:r>
            <a:r>
              <a:rPr lang="en-US" sz="2000" i="1" dirty="0" smtClean="0"/>
              <a:t>Definitions</a:t>
            </a:r>
            <a:r>
              <a:rPr lang="en-US" sz="2000" dirty="0" smtClean="0"/>
              <a:t>, shall be responsible for compliance with the provisions of this code.</a:t>
            </a:r>
          </a:p>
          <a:p>
            <a:endParaRPr lang="en-US" sz="1600" dirty="0" smtClean="0">
              <a:solidFill>
                <a:schemeClr val="accent3">
                  <a:lumMod val="75000"/>
                </a:schemeClr>
              </a:solidFill>
            </a:endParaRPr>
          </a:p>
        </p:txBody>
      </p:sp>
      <p:graphicFrame>
        <p:nvGraphicFramePr>
          <p:cNvPr id="59394" name="Object 7"/>
          <p:cNvGraphicFramePr>
            <a:graphicFrameLocks noChangeAspect="1"/>
          </p:cNvGraphicFramePr>
          <p:nvPr/>
        </p:nvGraphicFramePr>
        <p:xfrm>
          <a:off x="8305800" y="6075851"/>
          <a:ext cx="609600" cy="577362"/>
        </p:xfrm>
        <a:graphic>
          <a:graphicData uri="http://schemas.openxmlformats.org/presentationml/2006/ole">
            <p:oleObj spid="_x0000_s266242" r:id="rId3" imgW="3333333" imgH="3153215" progId="">
              <p:embed/>
            </p:oleObj>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563562"/>
          </a:xfrm>
        </p:spPr>
        <p:txBody>
          <a:bodyPr>
            <a:normAutofit fontScale="90000"/>
          </a:bodyPr>
          <a:lstStyle/>
          <a:p>
            <a:pPr algn="ctr"/>
            <a:r>
              <a:rPr lang="en-US" sz="2700" b="1" i="1" dirty="0" smtClean="0"/>
              <a:t/>
            </a:r>
            <a:br>
              <a:rPr lang="en-US" sz="2700" b="1" i="1" dirty="0" smtClean="0"/>
            </a:br>
            <a:r>
              <a:rPr lang="en-US" sz="4000" b="1" i="1" dirty="0" smtClean="0"/>
              <a:t>Transition to the Ninth Edition</a:t>
            </a:r>
            <a:r>
              <a:rPr lang="en-US" sz="3600" dirty="0" smtClean="0"/>
              <a:t/>
            </a:r>
            <a:br>
              <a:rPr lang="en-US" sz="3600" dirty="0" smtClean="0"/>
            </a:br>
            <a:r>
              <a:rPr lang="en-US" i="1" dirty="0" smtClean="0"/>
              <a:t> </a:t>
            </a:r>
            <a:endParaRPr lang="en-US" b="1" dirty="0"/>
          </a:p>
        </p:txBody>
      </p:sp>
      <p:sp>
        <p:nvSpPr>
          <p:cNvPr id="3" name="Content Placeholder 2"/>
          <p:cNvSpPr>
            <a:spLocks noGrp="1"/>
          </p:cNvSpPr>
          <p:nvPr>
            <p:ph idx="1"/>
          </p:nvPr>
        </p:nvSpPr>
        <p:spPr>
          <a:xfrm>
            <a:off x="1219200" y="762000"/>
            <a:ext cx="7714488" cy="5410200"/>
          </a:xfrm>
        </p:spPr>
        <p:txBody>
          <a:bodyPr>
            <a:noAutofit/>
          </a:bodyPr>
          <a:lstStyle/>
          <a:p>
            <a:pPr algn="just"/>
            <a:r>
              <a:rPr lang="en-US" sz="2000" b="1" dirty="0" smtClean="0">
                <a:solidFill>
                  <a:srgbClr val="C00000"/>
                </a:solidFill>
              </a:rPr>
              <a:t>R104.9 Approved Materials and Equipment</a:t>
            </a:r>
            <a:r>
              <a:rPr lang="en-US" sz="2000" dirty="0" smtClean="0">
                <a:solidFill>
                  <a:srgbClr val="C00000"/>
                </a:solidFill>
              </a:rPr>
              <a:t>.  </a:t>
            </a:r>
            <a:r>
              <a:rPr lang="en-US" sz="2000" dirty="0" smtClean="0"/>
              <a:t>Materials, equipment and devices </a:t>
            </a:r>
            <a:r>
              <a:rPr lang="en-US" sz="2000" i="1" dirty="0" smtClean="0"/>
              <a:t>approved</a:t>
            </a:r>
            <a:r>
              <a:rPr lang="en-US" sz="2000" dirty="0" smtClean="0"/>
              <a:t> by the </a:t>
            </a:r>
            <a:r>
              <a:rPr lang="en-US" sz="2000" i="1" dirty="0" smtClean="0"/>
              <a:t>building official</a:t>
            </a:r>
            <a:r>
              <a:rPr lang="en-US" sz="2000" dirty="0" smtClean="0"/>
              <a:t> shall be constructed and installed in accordance with such approval.</a:t>
            </a:r>
          </a:p>
          <a:p>
            <a:pPr algn="just"/>
            <a:r>
              <a:rPr lang="en-US" sz="2000" b="1" dirty="0" smtClean="0">
                <a:solidFill>
                  <a:srgbClr val="C00000"/>
                </a:solidFill>
              </a:rPr>
              <a:t>R104.9.1 Used Materials and Equipment</a:t>
            </a:r>
            <a:r>
              <a:rPr lang="en-US" sz="2000" dirty="0" smtClean="0">
                <a:solidFill>
                  <a:srgbClr val="C00000"/>
                </a:solidFill>
              </a:rPr>
              <a:t>.  </a:t>
            </a:r>
            <a:r>
              <a:rPr lang="en-US" sz="2000" dirty="0" smtClean="0"/>
              <a:t>The use of used materials which meet the requirements of this code for new materials is </a:t>
            </a:r>
            <a:r>
              <a:rPr lang="en-US" sz="2000" i="1" dirty="0" smtClean="0"/>
              <a:t>permit</a:t>
            </a:r>
            <a:r>
              <a:rPr lang="en-US" sz="2000" dirty="0" smtClean="0"/>
              <a:t>ted.  Used equipment and devices shall not be reused unless </a:t>
            </a:r>
            <a:r>
              <a:rPr lang="en-US" sz="2000" i="1" dirty="0" smtClean="0"/>
              <a:t>approved</a:t>
            </a:r>
            <a:r>
              <a:rPr lang="en-US" sz="2000" dirty="0" smtClean="0"/>
              <a:t> by the </a:t>
            </a:r>
            <a:r>
              <a:rPr lang="en-US" sz="2000" i="1" dirty="0" smtClean="0"/>
              <a:t>building official</a:t>
            </a:r>
            <a:r>
              <a:rPr lang="en-US" sz="2000" dirty="0" smtClean="0"/>
              <a:t>.</a:t>
            </a:r>
          </a:p>
          <a:p>
            <a:pPr>
              <a:buNone/>
            </a:pPr>
            <a:r>
              <a:rPr lang="en-US" sz="2000" b="1" dirty="0" smtClean="0"/>
              <a:t> </a:t>
            </a:r>
            <a:endParaRPr lang="en-US" sz="2000" dirty="0" smtClean="0"/>
          </a:p>
          <a:p>
            <a:endParaRPr lang="en-US" sz="1800" dirty="0" smtClean="0">
              <a:solidFill>
                <a:schemeClr val="accent3">
                  <a:lumMod val="75000"/>
                </a:schemeClr>
              </a:solidFill>
            </a:endParaRPr>
          </a:p>
        </p:txBody>
      </p:sp>
      <p:graphicFrame>
        <p:nvGraphicFramePr>
          <p:cNvPr id="59394" name="Object 7"/>
          <p:cNvGraphicFramePr>
            <a:graphicFrameLocks noChangeAspect="1"/>
          </p:cNvGraphicFramePr>
          <p:nvPr/>
        </p:nvGraphicFramePr>
        <p:xfrm>
          <a:off x="8170418" y="6019800"/>
          <a:ext cx="668781" cy="633413"/>
        </p:xfrm>
        <a:graphic>
          <a:graphicData uri="http://schemas.openxmlformats.org/presentationml/2006/ole">
            <p:oleObj spid="_x0000_s268290" r:id="rId3" imgW="3333333" imgH="3153215" progId="">
              <p:embed/>
            </p:oleObj>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411162"/>
          </a:xfrm>
        </p:spPr>
        <p:txBody>
          <a:bodyPr>
            <a:normAutofit fontScale="90000"/>
          </a:bodyPr>
          <a:lstStyle/>
          <a:p>
            <a:pPr algn="ctr"/>
            <a:r>
              <a:rPr lang="en-US" sz="2700" b="1" i="1" dirty="0" smtClean="0"/>
              <a:t/>
            </a:r>
            <a:br>
              <a:rPr lang="en-US" sz="2700" b="1" i="1" dirty="0" smtClean="0"/>
            </a:br>
            <a:r>
              <a:rPr lang="en-US" sz="4000" b="1" i="1" dirty="0" smtClean="0"/>
              <a:t>Transition to the Ninth Edition</a:t>
            </a:r>
            <a:r>
              <a:rPr lang="en-US" sz="3600" dirty="0" smtClean="0"/>
              <a:t/>
            </a:r>
            <a:br>
              <a:rPr lang="en-US" sz="3600" dirty="0" smtClean="0"/>
            </a:br>
            <a:r>
              <a:rPr lang="en-US" i="1" dirty="0" smtClean="0"/>
              <a:t> </a:t>
            </a:r>
            <a:endParaRPr lang="en-US" b="1" dirty="0"/>
          </a:p>
        </p:txBody>
      </p:sp>
      <p:sp>
        <p:nvSpPr>
          <p:cNvPr id="3" name="Content Placeholder 2"/>
          <p:cNvSpPr>
            <a:spLocks noGrp="1"/>
          </p:cNvSpPr>
          <p:nvPr>
            <p:ph idx="1"/>
          </p:nvPr>
        </p:nvSpPr>
        <p:spPr>
          <a:xfrm>
            <a:off x="990600" y="838200"/>
            <a:ext cx="7943088" cy="5486400"/>
          </a:xfrm>
        </p:spPr>
        <p:txBody>
          <a:bodyPr>
            <a:noAutofit/>
          </a:bodyPr>
          <a:lstStyle/>
          <a:p>
            <a:pPr algn="just"/>
            <a:r>
              <a:rPr lang="en-US" sz="1600" b="1" dirty="0" smtClean="0">
                <a:solidFill>
                  <a:srgbClr val="C00000"/>
                </a:solidFill>
              </a:rPr>
              <a:t>R104.10 Modifications</a:t>
            </a:r>
            <a:r>
              <a:rPr lang="en-US" sz="1600" dirty="0" smtClean="0">
                <a:solidFill>
                  <a:srgbClr val="C00000"/>
                </a:solidFill>
              </a:rPr>
              <a:t>.  </a:t>
            </a:r>
            <a:r>
              <a:rPr lang="en-US" sz="1600" dirty="0" smtClean="0"/>
              <a:t>Wherever there are practical difficulties involved in carrying out the provisions of this code, the </a:t>
            </a:r>
            <a:r>
              <a:rPr lang="en-US" sz="1600" i="1" dirty="0" smtClean="0"/>
              <a:t>building official</a:t>
            </a:r>
            <a:r>
              <a:rPr lang="en-US" sz="1600" dirty="0" smtClean="0"/>
              <a:t> shall have the authority to grant modifications for individual cases, upon application of the </a:t>
            </a:r>
            <a:r>
              <a:rPr lang="en-US" sz="1600" i="1" dirty="0" smtClean="0"/>
              <a:t>owner</a:t>
            </a:r>
            <a:r>
              <a:rPr lang="en-US" sz="1600" dirty="0" smtClean="0"/>
              <a:t> or owner's representative, provided the </a:t>
            </a:r>
            <a:r>
              <a:rPr lang="en-US" sz="1600" i="1" dirty="0" smtClean="0"/>
              <a:t>building official</a:t>
            </a:r>
            <a:r>
              <a:rPr lang="en-US" sz="1600" dirty="0" smtClean="0"/>
              <a:t> shall first find that special individual reason makes the strict letter of this code impractical and the modification is in compliance with the intent and purpose of this code and that such modification does not lessen health, accessibility, life and fire safety, or structural requirements.  The details of action granting modifications shall be recorded and entered in the files of the department of building safety.</a:t>
            </a:r>
          </a:p>
          <a:p>
            <a:pPr algn="just"/>
            <a:r>
              <a:rPr lang="en-US" sz="1600" b="1" dirty="0" smtClean="0">
                <a:solidFill>
                  <a:srgbClr val="C00000"/>
                </a:solidFill>
              </a:rPr>
              <a:t>R104.10.1 Areas Prone to Flooding</a:t>
            </a:r>
            <a:r>
              <a:rPr lang="en-US" sz="1600" dirty="0" smtClean="0">
                <a:solidFill>
                  <a:srgbClr val="C00000"/>
                </a:solidFill>
              </a:rPr>
              <a:t>.  </a:t>
            </a:r>
            <a:r>
              <a:rPr lang="en-US" sz="1600" dirty="0" smtClean="0"/>
              <a:t>The </a:t>
            </a:r>
            <a:r>
              <a:rPr lang="en-US" sz="1600" i="1" dirty="0" smtClean="0"/>
              <a:t>building official</a:t>
            </a:r>
            <a:r>
              <a:rPr lang="en-US" sz="1600" dirty="0" smtClean="0"/>
              <a:t> shall not grant modifications to any provision related to areas prone to flooding as established by this code without the granting of a variance to such provisions by the building code appeals board.</a:t>
            </a:r>
          </a:p>
          <a:p>
            <a:pPr algn="just"/>
            <a:r>
              <a:rPr lang="en-US" sz="1600" b="1" dirty="0" smtClean="0">
                <a:solidFill>
                  <a:srgbClr val="C00000"/>
                </a:solidFill>
              </a:rPr>
              <a:t>R104.11 Alternative Materials, Design and Methods of Construction and Equipment</a:t>
            </a:r>
            <a:r>
              <a:rPr lang="en-US" sz="1600" dirty="0" smtClean="0">
                <a:solidFill>
                  <a:srgbClr val="C00000"/>
                </a:solidFill>
              </a:rPr>
              <a:t>.  </a:t>
            </a:r>
            <a:r>
              <a:rPr lang="en-US" sz="1600" dirty="0" smtClean="0"/>
              <a:t>The provisions of this code are not intended to prevent the installation of any material or to prohibit any design or method of construction not specifically prescribed by this code, provided that any such alternative has been </a:t>
            </a:r>
            <a:r>
              <a:rPr lang="en-US" sz="1600" i="1" dirty="0" smtClean="0"/>
              <a:t>approved</a:t>
            </a:r>
            <a:r>
              <a:rPr lang="en-US" sz="1600" dirty="0" smtClean="0"/>
              <a:t>.  An alternative material, design or method of construction shall be </a:t>
            </a:r>
            <a:r>
              <a:rPr lang="en-US" sz="1600" i="1" dirty="0" smtClean="0"/>
              <a:t>approved</a:t>
            </a:r>
            <a:r>
              <a:rPr lang="en-US" sz="1600" dirty="0" smtClean="0"/>
              <a:t> where the </a:t>
            </a:r>
            <a:r>
              <a:rPr lang="en-US" sz="1600" i="1" dirty="0" smtClean="0"/>
              <a:t>building official</a:t>
            </a:r>
            <a:r>
              <a:rPr lang="en-US" sz="1600" dirty="0" smtClean="0"/>
              <a:t> finds that the proposed design is satisfactory and complies with the intent of the provisions of this code, and that the material, method or work offered is, for the purpose intended, at least the equivalent of that prescribed in this code in quality, strength, effectiveness, fire resistance, durability and safety.</a:t>
            </a:r>
          </a:p>
          <a:p>
            <a:endParaRPr lang="en-US" sz="1800" dirty="0" smtClean="0">
              <a:solidFill>
                <a:schemeClr val="accent3">
                  <a:lumMod val="75000"/>
                </a:schemeClr>
              </a:solidFill>
            </a:endParaRPr>
          </a:p>
        </p:txBody>
      </p:sp>
      <p:graphicFrame>
        <p:nvGraphicFramePr>
          <p:cNvPr id="59394" name="Object 7"/>
          <p:cNvGraphicFramePr>
            <a:graphicFrameLocks noChangeAspect="1"/>
          </p:cNvGraphicFramePr>
          <p:nvPr/>
        </p:nvGraphicFramePr>
        <p:xfrm>
          <a:off x="8458200" y="6292361"/>
          <a:ext cx="381000" cy="360851"/>
        </p:xfrm>
        <a:graphic>
          <a:graphicData uri="http://schemas.openxmlformats.org/presentationml/2006/ole">
            <p:oleObj spid="_x0000_s269314" r:id="rId3" imgW="3333333" imgH="3153215" progId="">
              <p:embed/>
            </p:oleObj>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715962"/>
          </a:xfrm>
        </p:spPr>
        <p:txBody>
          <a:bodyPr>
            <a:normAutofit fontScale="90000"/>
          </a:bodyPr>
          <a:lstStyle/>
          <a:p>
            <a:pPr algn="ctr"/>
            <a:r>
              <a:rPr lang="en-US" sz="2700" b="1" i="1" dirty="0" smtClean="0"/>
              <a:t/>
            </a:r>
            <a:br>
              <a:rPr lang="en-US" sz="2700" b="1" i="1" dirty="0" smtClean="0"/>
            </a:br>
            <a:r>
              <a:rPr lang="en-US" sz="4000" b="1" i="1" dirty="0" smtClean="0"/>
              <a:t>Transition to the Ninth Edition</a:t>
            </a:r>
            <a:r>
              <a:rPr lang="en-US" sz="3600" dirty="0" smtClean="0"/>
              <a:t/>
            </a:r>
            <a:br>
              <a:rPr lang="en-US" sz="3600" dirty="0" smtClean="0"/>
            </a:br>
            <a:r>
              <a:rPr lang="en-US" i="1" dirty="0" smtClean="0"/>
              <a:t> </a:t>
            </a:r>
            <a:endParaRPr lang="en-US" b="1" dirty="0"/>
          </a:p>
        </p:txBody>
      </p:sp>
      <p:sp>
        <p:nvSpPr>
          <p:cNvPr id="3" name="Content Placeholder 2"/>
          <p:cNvSpPr>
            <a:spLocks noGrp="1"/>
          </p:cNvSpPr>
          <p:nvPr>
            <p:ph idx="1"/>
          </p:nvPr>
        </p:nvSpPr>
        <p:spPr>
          <a:xfrm>
            <a:off x="1219200" y="838200"/>
            <a:ext cx="7714488" cy="5486400"/>
          </a:xfrm>
        </p:spPr>
        <p:txBody>
          <a:bodyPr>
            <a:noAutofit/>
          </a:bodyPr>
          <a:lstStyle/>
          <a:p>
            <a:pPr algn="just"/>
            <a:r>
              <a:rPr lang="en-US" sz="2000" b="1" dirty="0" smtClean="0">
                <a:solidFill>
                  <a:srgbClr val="C00000"/>
                </a:solidFill>
              </a:rPr>
              <a:t>R104.11.1 Research Reports</a:t>
            </a:r>
            <a:r>
              <a:rPr lang="en-US" sz="2000" dirty="0" smtClean="0">
                <a:solidFill>
                  <a:srgbClr val="C00000"/>
                </a:solidFill>
              </a:rPr>
              <a:t>.  </a:t>
            </a:r>
            <a:r>
              <a:rPr lang="en-US" sz="2000" dirty="0" smtClean="0"/>
              <a:t>Supporting data, where necessary to assist in the approval of materials or assemblies not specifically provided for in this code, shall consist of valid research reports from </a:t>
            </a:r>
            <a:r>
              <a:rPr lang="en-US" sz="2000" i="1" dirty="0" smtClean="0"/>
              <a:t>approved</a:t>
            </a:r>
            <a:r>
              <a:rPr lang="en-US" sz="2000" dirty="0" smtClean="0"/>
              <a:t> sources.</a:t>
            </a:r>
          </a:p>
          <a:p>
            <a:pPr algn="just">
              <a:buNone/>
            </a:pPr>
            <a:endParaRPr lang="en-US" sz="2000" dirty="0" smtClean="0"/>
          </a:p>
          <a:p>
            <a:pPr algn="just"/>
            <a:r>
              <a:rPr lang="en-US" sz="2000" b="1" dirty="0" smtClean="0">
                <a:solidFill>
                  <a:srgbClr val="C00000"/>
                </a:solidFill>
              </a:rPr>
              <a:t>R104.11.2 Tests</a:t>
            </a:r>
            <a:r>
              <a:rPr lang="en-US" sz="2000" dirty="0" smtClean="0">
                <a:solidFill>
                  <a:srgbClr val="C00000"/>
                </a:solidFill>
              </a:rPr>
              <a:t>.  </a:t>
            </a:r>
            <a:r>
              <a:rPr lang="en-US" sz="2000" dirty="0" smtClean="0"/>
              <a:t>Whenever there is insufficient evidence of compliance with the provisions of this code, or evidence that a material or method does not conform to the requirements of this code, or in order to substantiate claims for alternative materials or methods, the </a:t>
            </a:r>
            <a:r>
              <a:rPr lang="en-US" sz="2000" i="1" dirty="0" smtClean="0"/>
              <a:t>building official</a:t>
            </a:r>
            <a:r>
              <a:rPr lang="en-US" sz="2000" dirty="0" smtClean="0"/>
              <a:t> shall have the authority to require tests as evidence of compliance to be made at no expense to the jurisdiction.  Test methods shall be as specified in this code or by other recognized test standards.  In the absence of recognized and accepted test methods, the </a:t>
            </a:r>
            <a:r>
              <a:rPr lang="en-US" sz="2000" i="1" dirty="0" smtClean="0"/>
              <a:t>building official</a:t>
            </a:r>
            <a:r>
              <a:rPr lang="en-US" sz="2000" dirty="0" smtClean="0"/>
              <a:t> shall approve the testing procedures.  Tests shall be performed by an </a:t>
            </a:r>
            <a:r>
              <a:rPr lang="en-US" sz="2000" i="1" dirty="0" smtClean="0"/>
              <a:t>approved</a:t>
            </a:r>
            <a:r>
              <a:rPr lang="en-US" sz="2000" dirty="0" smtClean="0"/>
              <a:t> agency.  Reports of such tests shall be retained by the </a:t>
            </a:r>
            <a:r>
              <a:rPr lang="en-US" sz="2000" i="1" dirty="0" smtClean="0"/>
              <a:t>building official</a:t>
            </a:r>
            <a:r>
              <a:rPr lang="en-US" sz="2000" dirty="0" smtClean="0"/>
              <a:t> for the period required for retention of public records.</a:t>
            </a:r>
          </a:p>
          <a:p>
            <a:pPr algn="just">
              <a:buNone/>
            </a:pPr>
            <a:endParaRPr lang="en-US" sz="1800" dirty="0" smtClean="0">
              <a:solidFill>
                <a:schemeClr val="accent3">
                  <a:lumMod val="75000"/>
                </a:schemeClr>
              </a:solidFill>
            </a:endParaRPr>
          </a:p>
        </p:txBody>
      </p:sp>
      <p:graphicFrame>
        <p:nvGraphicFramePr>
          <p:cNvPr id="59394" name="Object 7"/>
          <p:cNvGraphicFramePr>
            <a:graphicFrameLocks noChangeAspect="1"/>
          </p:cNvGraphicFramePr>
          <p:nvPr/>
        </p:nvGraphicFramePr>
        <p:xfrm>
          <a:off x="8390510" y="6096000"/>
          <a:ext cx="524890" cy="497132"/>
        </p:xfrm>
        <a:graphic>
          <a:graphicData uri="http://schemas.openxmlformats.org/presentationml/2006/ole">
            <p:oleObj spid="_x0000_s270338" r:id="rId3" imgW="3333333" imgH="3153215" progId="">
              <p:embed/>
            </p:oleObj>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563562"/>
          </a:xfrm>
        </p:spPr>
        <p:txBody>
          <a:bodyPr>
            <a:normAutofit fontScale="90000"/>
          </a:bodyPr>
          <a:lstStyle/>
          <a:p>
            <a:pPr algn="ctr"/>
            <a:r>
              <a:rPr lang="en-US" sz="2700" b="1" i="1" dirty="0" smtClean="0"/>
              <a:t/>
            </a:r>
            <a:br>
              <a:rPr lang="en-US" sz="2700" b="1" i="1" dirty="0" smtClean="0"/>
            </a:br>
            <a:r>
              <a:rPr lang="en-US" sz="4000" b="1" i="1" dirty="0" smtClean="0"/>
              <a:t>Transition to the Ninth Edition</a:t>
            </a:r>
            <a:r>
              <a:rPr lang="en-US" sz="3600" dirty="0" smtClean="0"/>
              <a:t/>
            </a:r>
            <a:br>
              <a:rPr lang="en-US" sz="3600" dirty="0" smtClean="0"/>
            </a:br>
            <a:r>
              <a:rPr lang="en-US" i="1" dirty="0" smtClean="0"/>
              <a:t> </a:t>
            </a:r>
            <a:endParaRPr lang="en-US" b="1" dirty="0"/>
          </a:p>
        </p:txBody>
      </p:sp>
      <p:sp>
        <p:nvSpPr>
          <p:cNvPr id="3" name="Content Placeholder 2"/>
          <p:cNvSpPr>
            <a:spLocks noGrp="1"/>
          </p:cNvSpPr>
          <p:nvPr>
            <p:ph idx="1"/>
          </p:nvPr>
        </p:nvSpPr>
        <p:spPr>
          <a:xfrm>
            <a:off x="1066800" y="762000"/>
            <a:ext cx="7866888" cy="5791200"/>
          </a:xfrm>
        </p:spPr>
        <p:txBody>
          <a:bodyPr>
            <a:noAutofit/>
          </a:bodyPr>
          <a:lstStyle/>
          <a:p>
            <a:pPr algn="just"/>
            <a:r>
              <a:rPr lang="en-US" sz="2000" b="1" dirty="0" smtClean="0">
                <a:solidFill>
                  <a:srgbClr val="C00000"/>
                </a:solidFill>
              </a:rPr>
              <a:t>R104.12 Matters Not Provided For</a:t>
            </a:r>
            <a:r>
              <a:rPr lang="en-US" sz="2000" dirty="0" smtClean="0">
                <a:solidFill>
                  <a:srgbClr val="C00000"/>
                </a:solidFill>
              </a:rPr>
              <a:t>.  </a:t>
            </a:r>
            <a:r>
              <a:rPr lang="en-US" sz="2000" dirty="0" smtClean="0"/>
              <a:t>In recognition of the inherent difficulty of drafting a functional code that contemplates every situation that may arise in the area of building safety, this section provides the </a:t>
            </a:r>
            <a:r>
              <a:rPr lang="en-US" sz="2000" i="1" dirty="0" smtClean="0"/>
              <a:t>building official</a:t>
            </a:r>
            <a:r>
              <a:rPr lang="en-US" sz="2000" dirty="0" smtClean="0"/>
              <a:t>, the building code appeals board, or the BBRS itself, with reasonable discretion to ensure that all life safety issues that may arise in the enforcement of this code may be appropriately addressed.  Matters not specifically provided for in this code regarding structural, egress, fire, energy, sanitary or other requirements essential to occupant safety shall be determined by the </a:t>
            </a:r>
            <a:r>
              <a:rPr lang="en-US" sz="2000" i="1" dirty="0" smtClean="0"/>
              <a:t>building official</a:t>
            </a:r>
            <a:r>
              <a:rPr lang="en-US" sz="2000" dirty="0" smtClean="0"/>
              <a:t> or, in the case of an appeal, the building code appeals board. The details of action granting modifications shall be recorded and entered in the files of the department of building safety. For highly specialized buildings and structures that conform to unique code requirements or nationally recognized standards not required in this code, </a:t>
            </a:r>
            <a:r>
              <a:rPr lang="en-US" sz="2000" i="1" dirty="0" smtClean="0"/>
              <a:t>registered design professional</a:t>
            </a:r>
            <a:r>
              <a:rPr lang="en-US" sz="2000" dirty="0" smtClean="0"/>
              <a:t>s shall provide sufficient information to the </a:t>
            </a:r>
            <a:r>
              <a:rPr lang="en-US" sz="2000" i="1" dirty="0" smtClean="0"/>
              <a:t>building official</a:t>
            </a:r>
            <a:r>
              <a:rPr lang="en-US" sz="2000" dirty="0" smtClean="0"/>
              <a:t> to support their approval.  </a:t>
            </a:r>
          </a:p>
          <a:p>
            <a:pPr>
              <a:buNone/>
            </a:pPr>
            <a:endParaRPr lang="en-US" sz="1800" dirty="0" smtClean="0">
              <a:solidFill>
                <a:schemeClr val="accent3">
                  <a:lumMod val="75000"/>
                </a:schemeClr>
              </a:solidFill>
            </a:endParaRPr>
          </a:p>
        </p:txBody>
      </p:sp>
      <p:graphicFrame>
        <p:nvGraphicFramePr>
          <p:cNvPr id="59394" name="Object 7"/>
          <p:cNvGraphicFramePr>
            <a:graphicFrameLocks noChangeAspect="1"/>
          </p:cNvGraphicFramePr>
          <p:nvPr/>
        </p:nvGraphicFramePr>
        <p:xfrm>
          <a:off x="8229600" y="6019800"/>
          <a:ext cx="533400" cy="505191"/>
        </p:xfrm>
        <a:graphic>
          <a:graphicData uri="http://schemas.openxmlformats.org/presentationml/2006/ole">
            <p:oleObj spid="_x0000_s271362" r:id="rId3" imgW="3333333" imgH="3153215" progId="">
              <p:embed/>
            </p:oleObj>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563562"/>
          </a:xfrm>
        </p:spPr>
        <p:txBody>
          <a:bodyPr>
            <a:normAutofit fontScale="90000"/>
          </a:bodyPr>
          <a:lstStyle/>
          <a:p>
            <a:pPr algn="ctr"/>
            <a:r>
              <a:rPr lang="en-US" sz="2700" b="1" i="1" dirty="0" smtClean="0"/>
              <a:t/>
            </a:r>
            <a:br>
              <a:rPr lang="en-US" sz="2700" b="1" i="1" dirty="0" smtClean="0"/>
            </a:br>
            <a:r>
              <a:rPr lang="en-US" sz="4000" b="1" i="1" dirty="0" smtClean="0"/>
              <a:t>Transition to the Ninth Edition</a:t>
            </a:r>
            <a:r>
              <a:rPr lang="en-US" sz="3600" dirty="0" smtClean="0"/>
              <a:t/>
            </a:r>
            <a:br>
              <a:rPr lang="en-US" sz="3600" dirty="0" smtClean="0"/>
            </a:br>
            <a:r>
              <a:rPr lang="en-US" i="1" dirty="0" smtClean="0"/>
              <a:t> </a:t>
            </a:r>
            <a:endParaRPr lang="en-US" b="1" dirty="0"/>
          </a:p>
        </p:txBody>
      </p:sp>
      <p:sp>
        <p:nvSpPr>
          <p:cNvPr id="3" name="Content Placeholder 2"/>
          <p:cNvSpPr>
            <a:spLocks noGrp="1"/>
          </p:cNvSpPr>
          <p:nvPr>
            <p:ph idx="1"/>
          </p:nvPr>
        </p:nvSpPr>
        <p:spPr>
          <a:xfrm>
            <a:off x="1219200" y="762000"/>
            <a:ext cx="7714488" cy="5562600"/>
          </a:xfrm>
        </p:spPr>
        <p:txBody>
          <a:bodyPr>
            <a:noAutofit/>
          </a:bodyPr>
          <a:lstStyle/>
          <a:p>
            <a:pPr algn="just"/>
            <a:r>
              <a:rPr lang="en-US" sz="2000" b="1" dirty="0" smtClean="0">
                <a:solidFill>
                  <a:srgbClr val="C00000"/>
                </a:solidFill>
              </a:rPr>
              <a:t>SECTION 105 PERMITS</a:t>
            </a:r>
          </a:p>
          <a:p>
            <a:pPr algn="just">
              <a:buNone/>
            </a:pPr>
            <a:endParaRPr lang="en-US" sz="2000" dirty="0" smtClean="0"/>
          </a:p>
          <a:p>
            <a:pPr algn="just"/>
            <a:r>
              <a:rPr lang="en-US" sz="2000" b="1" dirty="0" smtClean="0">
                <a:solidFill>
                  <a:srgbClr val="C00000"/>
                </a:solidFill>
              </a:rPr>
              <a:t>R105.2 Work Exempt from Permit</a:t>
            </a:r>
            <a:r>
              <a:rPr lang="en-US" sz="2000" dirty="0" smtClean="0">
                <a:solidFill>
                  <a:srgbClr val="C00000"/>
                </a:solidFill>
              </a:rPr>
              <a:t>.  </a:t>
            </a:r>
            <a:r>
              <a:rPr lang="en-US" sz="2000" dirty="0" smtClean="0"/>
              <a:t>Except for activities which may require a </a:t>
            </a:r>
            <a:r>
              <a:rPr lang="en-US" sz="2000" i="1" dirty="0" smtClean="0"/>
              <a:t>permit</a:t>
            </a:r>
            <a:r>
              <a:rPr lang="en-US" sz="2000" dirty="0" smtClean="0"/>
              <a:t> pursuant to other laws, and the specialized codes of M.G.L. c. 143, § 96, a building </a:t>
            </a:r>
            <a:r>
              <a:rPr lang="en-US" sz="2000" i="1" dirty="0" smtClean="0"/>
              <a:t>permit</a:t>
            </a:r>
            <a:r>
              <a:rPr lang="en-US" sz="2000" dirty="0" smtClean="0"/>
              <a:t> is not required for the following activities:</a:t>
            </a:r>
          </a:p>
          <a:p>
            <a:pPr algn="just"/>
            <a:r>
              <a:rPr lang="en-US" sz="2000" dirty="0" smtClean="0"/>
              <a:t> One-story detached accessory structures, provided that the floor area does not exceed 200 square feet (18.58 m</a:t>
            </a:r>
            <a:r>
              <a:rPr lang="en-US" sz="2000" baseline="30000" dirty="0" smtClean="0"/>
              <a:t>2</a:t>
            </a:r>
            <a:r>
              <a:rPr lang="en-US" sz="2000" dirty="0" smtClean="0"/>
              <a:t>).</a:t>
            </a:r>
          </a:p>
          <a:p>
            <a:pPr lvl="0" algn="just"/>
            <a:r>
              <a:rPr lang="en-US" sz="2000" dirty="0" smtClean="0"/>
              <a:t>Fences not over 7 feet (2134 mm) high.</a:t>
            </a:r>
          </a:p>
          <a:p>
            <a:pPr lvl="0" algn="just"/>
            <a:r>
              <a:rPr lang="en-US" sz="2000" dirty="0" smtClean="0"/>
              <a:t>Retaining walls that are not over 4 feet (1219 mm) in height measured from the bottom of the footing to the top of the wall, unless supporting a surcharge.</a:t>
            </a:r>
          </a:p>
          <a:p>
            <a:pPr lvl="0" algn="just"/>
            <a:r>
              <a:rPr lang="en-US" sz="2000" dirty="0" smtClean="0"/>
              <a:t>Water tanks supported directly upon grade if the capacity does not exceed 5,000 gallons (18 927 L) and the ratio of height to diameter or width does not exceed 2 to 1.</a:t>
            </a:r>
          </a:p>
          <a:p>
            <a:pPr lvl="0" algn="just"/>
            <a:r>
              <a:rPr lang="en-US" sz="2000" dirty="0" smtClean="0"/>
              <a:t>Sidewalks and driveways.</a:t>
            </a:r>
          </a:p>
          <a:p>
            <a:pPr algn="just"/>
            <a:endParaRPr lang="en-US" sz="1800" dirty="0" smtClean="0">
              <a:solidFill>
                <a:schemeClr val="accent3">
                  <a:lumMod val="75000"/>
                </a:schemeClr>
              </a:solidFill>
            </a:endParaRPr>
          </a:p>
        </p:txBody>
      </p:sp>
      <p:graphicFrame>
        <p:nvGraphicFramePr>
          <p:cNvPr id="59394" name="Object 7"/>
          <p:cNvGraphicFramePr>
            <a:graphicFrameLocks noChangeAspect="1"/>
          </p:cNvGraphicFramePr>
          <p:nvPr/>
        </p:nvGraphicFramePr>
        <p:xfrm>
          <a:off x="8009510" y="5867400"/>
          <a:ext cx="829690" cy="785813"/>
        </p:xfrm>
        <a:graphic>
          <a:graphicData uri="http://schemas.openxmlformats.org/presentationml/2006/ole">
            <p:oleObj spid="_x0000_s272386" r:id="rId3" imgW="3333333" imgH="3153215" progId="">
              <p:embed/>
            </p:oleObj>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563562"/>
          </a:xfrm>
        </p:spPr>
        <p:txBody>
          <a:bodyPr>
            <a:normAutofit fontScale="90000"/>
          </a:bodyPr>
          <a:lstStyle/>
          <a:p>
            <a:pPr algn="ctr"/>
            <a:r>
              <a:rPr lang="en-US" sz="2700" b="1" i="1" dirty="0" smtClean="0"/>
              <a:t/>
            </a:r>
            <a:br>
              <a:rPr lang="en-US" sz="2700" b="1" i="1" dirty="0" smtClean="0"/>
            </a:br>
            <a:r>
              <a:rPr lang="en-US" sz="4000" b="1" i="1" dirty="0" smtClean="0"/>
              <a:t>Transition to the Ninth Edition</a:t>
            </a:r>
            <a:r>
              <a:rPr lang="en-US" sz="3600" dirty="0" smtClean="0"/>
              <a:t/>
            </a:r>
            <a:br>
              <a:rPr lang="en-US" sz="3600" dirty="0" smtClean="0"/>
            </a:br>
            <a:r>
              <a:rPr lang="en-US" i="1" dirty="0" smtClean="0"/>
              <a:t> </a:t>
            </a:r>
            <a:endParaRPr lang="en-US" b="1" dirty="0"/>
          </a:p>
        </p:txBody>
      </p:sp>
      <p:sp>
        <p:nvSpPr>
          <p:cNvPr id="3" name="Content Placeholder 2"/>
          <p:cNvSpPr>
            <a:spLocks noGrp="1"/>
          </p:cNvSpPr>
          <p:nvPr>
            <p:ph idx="1"/>
          </p:nvPr>
        </p:nvSpPr>
        <p:spPr>
          <a:xfrm>
            <a:off x="1066800" y="762000"/>
            <a:ext cx="7866888" cy="5638800"/>
          </a:xfrm>
        </p:spPr>
        <p:txBody>
          <a:bodyPr>
            <a:noAutofit/>
          </a:bodyPr>
          <a:lstStyle/>
          <a:p>
            <a:pPr algn="just"/>
            <a:r>
              <a:rPr lang="en-US" sz="1800" b="1" dirty="0" smtClean="0">
                <a:solidFill>
                  <a:srgbClr val="C00000"/>
                </a:solidFill>
              </a:rPr>
              <a:t>SECTION 105 PERMITS</a:t>
            </a:r>
          </a:p>
          <a:p>
            <a:pPr algn="just"/>
            <a:r>
              <a:rPr lang="en-US" sz="1800" b="1" dirty="0" smtClean="0">
                <a:solidFill>
                  <a:srgbClr val="C00000"/>
                </a:solidFill>
              </a:rPr>
              <a:t>R105.2 Work Exempt from Permit</a:t>
            </a:r>
            <a:r>
              <a:rPr lang="en-US" sz="1800" dirty="0" smtClean="0">
                <a:solidFill>
                  <a:srgbClr val="C00000"/>
                </a:solidFill>
              </a:rPr>
              <a:t>.  </a:t>
            </a:r>
            <a:r>
              <a:rPr lang="en-US" sz="1800" dirty="0" smtClean="0"/>
              <a:t>Except for activities which may require a </a:t>
            </a:r>
            <a:r>
              <a:rPr lang="en-US" sz="1800" i="1" dirty="0" smtClean="0"/>
              <a:t>permit</a:t>
            </a:r>
            <a:r>
              <a:rPr lang="en-US" sz="1800" dirty="0" smtClean="0"/>
              <a:t> pursuant to other laws, and the specialized codes of M.G.L. c. 143, § 96, a building </a:t>
            </a:r>
            <a:r>
              <a:rPr lang="en-US" sz="1800" i="1" dirty="0" smtClean="0"/>
              <a:t>permit</a:t>
            </a:r>
            <a:r>
              <a:rPr lang="en-US" sz="1800" dirty="0" smtClean="0"/>
              <a:t> is not required for the following activities:</a:t>
            </a:r>
          </a:p>
          <a:p>
            <a:pPr lvl="0" algn="just"/>
            <a:r>
              <a:rPr lang="en-US" sz="1800" dirty="0" smtClean="0"/>
              <a:t>Painting, papering, tiling, carpeting, cabinets, counter tops and similar finish work.</a:t>
            </a:r>
          </a:p>
          <a:p>
            <a:pPr lvl="0" algn="just"/>
            <a:r>
              <a:rPr lang="en-US" sz="1800" dirty="0" smtClean="0"/>
              <a:t>Prefabricated swimming pools that are less than 24 inches (610 mm) deep.</a:t>
            </a:r>
          </a:p>
          <a:p>
            <a:pPr lvl="0" algn="just"/>
            <a:r>
              <a:rPr lang="en-US" sz="1800" dirty="0" smtClean="0"/>
              <a:t>Swings and other playground equipment (also refer to 521 CMR for accessibility requirements as applicable)</a:t>
            </a:r>
          </a:p>
          <a:p>
            <a:pPr lvl="0" algn="just"/>
            <a:r>
              <a:rPr lang="en-US" sz="1800" dirty="0" smtClean="0"/>
              <a:t>Window awnings supported by an exterior wall that do not project more than 54 inches (1372 mm) from the exterior wall and do not require additional support.</a:t>
            </a:r>
          </a:p>
          <a:p>
            <a:pPr lvl="0" algn="just"/>
            <a:r>
              <a:rPr lang="en-US" sz="1800" dirty="0" smtClean="0"/>
              <a:t>Decks not exceeding 200 square feet (18.58 m</a:t>
            </a:r>
            <a:r>
              <a:rPr lang="en-US" sz="1800" baseline="30000" dirty="0" smtClean="0"/>
              <a:t>2</a:t>
            </a:r>
            <a:r>
              <a:rPr lang="en-US" sz="1800" dirty="0" smtClean="0"/>
              <a:t>) in area, that are not more than 30 inches (762 mm) above grade at any point, are not attached to a dwelling do not serve the exit door required by Section R311.4.</a:t>
            </a:r>
          </a:p>
          <a:p>
            <a:pPr lvl="0" algn="just"/>
            <a:r>
              <a:rPr lang="en-US" sz="1800" dirty="0" smtClean="0"/>
              <a:t>Greenhouses covered exclusively with plastic film. This exemption does not apply if the greenhouse is to be used for large assemblies of people or uses other than normally expected for this purpose.</a:t>
            </a:r>
          </a:p>
          <a:p>
            <a:pPr algn="just"/>
            <a:endParaRPr lang="en-US" sz="1800" dirty="0" smtClean="0">
              <a:solidFill>
                <a:schemeClr val="accent3">
                  <a:lumMod val="75000"/>
                </a:schemeClr>
              </a:solidFill>
            </a:endParaRPr>
          </a:p>
        </p:txBody>
      </p:sp>
      <p:graphicFrame>
        <p:nvGraphicFramePr>
          <p:cNvPr id="59394" name="Object 7"/>
          <p:cNvGraphicFramePr>
            <a:graphicFrameLocks noChangeAspect="1"/>
          </p:cNvGraphicFramePr>
          <p:nvPr/>
        </p:nvGraphicFramePr>
        <p:xfrm>
          <a:off x="8305800" y="6168170"/>
          <a:ext cx="491238" cy="465260"/>
        </p:xfrm>
        <a:graphic>
          <a:graphicData uri="http://schemas.openxmlformats.org/presentationml/2006/ole">
            <p:oleObj spid="_x0000_s274434" r:id="rId3" imgW="3333333" imgH="3153215" progId="">
              <p:embed/>
            </p:oleObj>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381000"/>
            <a:ext cx="7498080" cy="1219200"/>
          </a:xfrm>
        </p:spPr>
        <p:txBody>
          <a:bodyPr>
            <a:normAutofit fontScale="90000"/>
          </a:bodyPr>
          <a:lstStyle/>
          <a:p>
            <a:pPr algn="ctr"/>
            <a:r>
              <a:rPr lang="en-US" sz="2700" b="1" i="1" dirty="0" smtClean="0"/>
              <a:t/>
            </a:r>
            <a:br>
              <a:rPr lang="en-US" sz="2700" b="1" i="1" dirty="0" smtClean="0"/>
            </a:br>
            <a:r>
              <a:rPr lang="en-US" b="1" i="1" dirty="0" smtClean="0"/>
              <a:t> </a:t>
            </a:r>
            <a:br>
              <a:rPr lang="en-US" b="1" i="1" dirty="0" smtClean="0"/>
            </a:br>
            <a:r>
              <a:rPr lang="en-US" sz="3600" b="1" i="1" dirty="0" smtClean="0"/>
              <a:t>The Ninth Edition of the </a:t>
            </a:r>
            <a:br>
              <a:rPr lang="en-US" sz="3600" b="1" i="1" dirty="0" smtClean="0"/>
            </a:br>
            <a:r>
              <a:rPr lang="en-US" sz="3600" b="1" i="1" dirty="0" smtClean="0"/>
              <a:t>Massachusetts Building Code</a:t>
            </a:r>
            <a:r>
              <a:rPr lang="en-US" dirty="0" smtClean="0"/>
              <a:t/>
            </a:r>
            <a:br>
              <a:rPr lang="en-US" dirty="0" smtClean="0"/>
            </a:br>
            <a:r>
              <a:rPr lang="en-US" dirty="0" smtClean="0"/>
              <a:t/>
            </a:r>
            <a:br>
              <a:rPr lang="en-US" dirty="0" smtClean="0"/>
            </a:br>
            <a:r>
              <a:rPr lang="en-US" i="1" dirty="0" smtClean="0"/>
              <a:t> </a:t>
            </a:r>
            <a:endParaRPr lang="en-US" b="1" dirty="0"/>
          </a:p>
        </p:txBody>
      </p:sp>
      <p:sp>
        <p:nvSpPr>
          <p:cNvPr id="3" name="Content Placeholder 2"/>
          <p:cNvSpPr>
            <a:spLocks noGrp="1"/>
          </p:cNvSpPr>
          <p:nvPr>
            <p:ph idx="1"/>
          </p:nvPr>
        </p:nvSpPr>
        <p:spPr>
          <a:xfrm>
            <a:off x="1435608" y="1524000"/>
            <a:ext cx="7498080" cy="4724400"/>
          </a:xfrm>
        </p:spPr>
        <p:txBody>
          <a:bodyPr>
            <a:normAutofit/>
          </a:bodyPr>
          <a:lstStyle/>
          <a:p>
            <a:pPr algn="just">
              <a:buNone/>
            </a:pPr>
            <a:r>
              <a:rPr lang="en-US" sz="2800" dirty="0" smtClean="0">
                <a:solidFill>
                  <a:srgbClr val="C00000"/>
                </a:solidFill>
              </a:rPr>
              <a:t>	</a:t>
            </a:r>
          </a:p>
          <a:p>
            <a:pPr algn="just">
              <a:buNone/>
            </a:pPr>
            <a:r>
              <a:rPr lang="en-US" sz="2800" dirty="0" smtClean="0">
                <a:solidFill>
                  <a:srgbClr val="C00000"/>
                </a:solidFill>
              </a:rPr>
              <a:t>	</a:t>
            </a:r>
            <a:r>
              <a:rPr lang="en-US" dirty="0" smtClean="0">
                <a:solidFill>
                  <a:srgbClr val="C00000"/>
                </a:solidFill>
              </a:rPr>
              <a:t>Portions of this presentation are based on the International Code Council’s Document Titled </a:t>
            </a:r>
            <a:r>
              <a:rPr lang="en-US" b="1" i="1" dirty="0" smtClean="0">
                <a:solidFill>
                  <a:srgbClr val="C00000"/>
                </a:solidFill>
              </a:rPr>
              <a:t>2015 IRC® Transition from the 2009 IRC®</a:t>
            </a:r>
            <a:r>
              <a:rPr lang="en-US" dirty="0" smtClean="0">
                <a:solidFill>
                  <a:srgbClr val="C00000"/>
                </a:solidFill>
              </a:rPr>
              <a:t>, used with kind permission of the ICC.</a:t>
            </a:r>
          </a:p>
          <a:p>
            <a:pPr>
              <a:buNone/>
            </a:pPr>
            <a:endParaRPr lang="en-US" b="1" dirty="0" smtClean="0">
              <a:solidFill>
                <a:schemeClr val="tx2">
                  <a:lumMod val="60000"/>
                  <a:lumOff val="40000"/>
                </a:schemeClr>
              </a:solidFill>
            </a:endParaRPr>
          </a:p>
        </p:txBody>
      </p:sp>
      <p:graphicFrame>
        <p:nvGraphicFramePr>
          <p:cNvPr id="59394" name="Object 7"/>
          <p:cNvGraphicFramePr>
            <a:graphicFrameLocks noChangeAspect="1"/>
          </p:cNvGraphicFramePr>
          <p:nvPr/>
        </p:nvGraphicFramePr>
        <p:xfrm>
          <a:off x="8331328" y="5867399"/>
          <a:ext cx="507871" cy="481013"/>
        </p:xfrm>
        <a:graphic>
          <a:graphicData uri="http://schemas.openxmlformats.org/presentationml/2006/ole">
            <p:oleObj spid="_x0000_s181250" r:id="rId3" imgW="3333333" imgH="3153215" progId="">
              <p:embed/>
            </p:oleObj>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563562"/>
          </a:xfrm>
        </p:spPr>
        <p:txBody>
          <a:bodyPr>
            <a:normAutofit fontScale="90000"/>
          </a:bodyPr>
          <a:lstStyle/>
          <a:p>
            <a:pPr algn="ctr"/>
            <a:r>
              <a:rPr lang="en-US" sz="2700" b="1" i="1" dirty="0" smtClean="0"/>
              <a:t/>
            </a:r>
            <a:br>
              <a:rPr lang="en-US" sz="2700" b="1" i="1" dirty="0" smtClean="0"/>
            </a:br>
            <a:r>
              <a:rPr lang="en-US" sz="4000" b="1" i="1" dirty="0" smtClean="0"/>
              <a:t>Transition to the Ninth Edition</a:t>
            </a:r>
            <a:r>
              <a:rPr lang="en-US" sz="3600" dirty="0" smtClean="0"/>
              <a:t/>
            </a:r>
            <a:br>
              <a:rPr lang="en-US" sz="3600" dirty="0" smtClean="0"/>
            </a:br>
            <a:r>
              <a:rPr lang="en-US" i="1" dirty="0" smtClean="0"/>
              <a:t> </a:t>
            </a:r>
            <a:endParaRPr lang="en-US" b="1" dirty="0"/>
          </a:p>
        </p:txBody>
      </p:sp>
      <p:sp>
        <p:nvSpPr>
          <p:cNvPr id="3" name="Content Placeholder 2"/>
          <p:cNvSpPr>
            <a:spLocks noGrp="1"/>
          </p:cNvSpPr>
          <p:nvPr>
            <p:ph idx="1"/>
          </p:nvPr>
        </p:nvSpPr>
        <p:spPr>
          <a:xfrm>
            <a:off x="1066800" y="762000"/>
            <a:ext cx="7866888" cy="5715000"/>
          </a:xfrm>
        </p:spPr>
        <p:txBody>
          <a:bodyPr>
            <a:noAutofit/>
          </a:bodyPr>
          <a:lstStyle/>
          <a:p>
            <a:pPr algn="just"/>
            <a:r>
              <a:rPr lang="en-US" sz="2000" b="1" dirty="0" smtClean="0">
                <a:solidFill>
                  <a:srgbClr val="C00000"/>
                </a:solidFill>
              </a:rPr>
              <a:t>R105.2.1 Emergency Repairs</a:t>
            </a:r>
            <a:r>
              <a:rPr lang="en-US" sz="2000" dirty="0" smtClean="0">
                <a:solidFill>
                  <a:srgbClr val="C00000"/>
                </a:solidFill>
              </a:rPr>
              <a:t>.  </a:t>
            </a:r>
            <a:r>
              <a:rPr lang="en-US" sz="2000" dirty="0" smtClean="0"/>
              <a:t>Where replacements and repairs governed by this code must be performed in an emergency situation, the </a:t>
            </a:r>
            <a:r>
              <a:rPr lang="en-US" sz="2000" i="1" dirty="0" smtClean="0"/>
              <a:t>permit</a:t>
            </a:r>
            <a:r>
              <a:rPr lang="en-US" sz="2000" dirty="0" smtClean="0"/>
              <a:t> application shall be submitted within the next working business day to the </a:t>
            </a:r>
            <a:r>
              <a:rPr lang="en-US" sz="2000" i="1" dirty="0" smtClean="0"/>
              <a:t>building official</a:t>
            </a:r>
            <a:r>
              <a:rPr lang="en-US" sz="2000" dirty="0" smtClean="0"/>
              <a:t>.</a:t>
            </a:r>
          </a:p>
          <a:p>
            <a:pPr algn="just"/>
            <a:r>
              <a:rPr lang="en-US" sz="2000" b="1" dirty="0" smtClean="0"/>
              <a:t> </a:t>
            </a:r>
            <a:r>
              <a:rPr lang="en-US" sz="2000" b="1" dirty="0" smtClean="0">
                <a:solidFill>
                  <a:srgbClr val="C00000"/>
                </a:solidFill>
              </a:rPr>
              <a:t>Note:</a:t>
            </a:r>
            <a:r>
              <a:rPr lang="en-US" sz="2000" dirty="0" smtClean="0">
                <a:solidFill>
                  <a:srgbClr val="C00000"/>
                </a:solidFill>
              </a:rPr>
              <a:t>  </a:t>
            </a:r>
            <a:r>
              <a:rPr lang="en-US" sz="2000" dirty="0" smtClean="0"/>
              <a:t>Pursuant to the terms of the specialized codes of M.G.L. c. 143, § 96, this exemption might not apply to emergency repairs conducted under those specialized codes.</a:t>
            </a:r>
          </a:p>
          <a:p>
            <a:pPr algn="just"/>
            <a:r>
              <a:rPr lang="en-US" sz="2000" b="1" dirty="0" smtClean="0"/>
              <a:t> </a:t>
            </a:r>
            <a:r>
              <a:rPr lang="en-US" sz="2000" b="1" dirty="0" smtClean="0">
                <a:solidFill>
                  <a:srgbClr val="C00000"/>
                </a:solidFill>
              </a:rPr>
              <a:t>R105.2.2 Repairs</a:t>
            </a:r>
            <a:r>
              <a:rPr lang="en-US" sz="2000" dirty="0" smtClean="0">
                <a:solidFill>
                  <a:srgbClr val="C00000"/>
                </a:solidFill>
              </a:rPr>
              <a:t>.  </a:t>
            </a:r>
            <a:r>
              <a:rPr lang="en-US" sz="2000" dirty="0" smtClean="0"/>
              <a:t>Application or notice to the </a:t>
            </a:r>
            <a:r>
              <a:rPr lang="en-US" sz="2000" i="1" dirty="0" smtClean="0"/>
              <a:t>building official</a:t>
            </a:r>
            <a:r>
              <a:rPr lang="en-US" sz="2000" dirty="0" smtClean="0"/>
              <a:t> is not required for ordinary repairs to structures.  A </a:t>
            </a:r>
            <a:r>
              <a:rPr lang="en-US" sz="2000" i="1" dirty="0" smtClean="0"/>
              <a:t>permit</a:t>
            </a:r>
            <a:r>
              <a:rPr lang="en-US" sz="2000" dirty="0" smtClean="0"/>
              <a:t> is required for work including but not limited to: the substantial cutting away of any wall, partition or portion thereof, the removal or cutting of any structural beam or load‑bearing support, or the removal or change of any required means of egress, or rearrangement of parts of a structure affecting the egress requirements or mechanical systems or other work affecting public health or general safety under the jurisdiction of 780 CMR.</a:t>
            </a:r>
          </a:p>
          <a:p>
            <a:pPr algn="just"/>
            <a:endParaRPr lang="en-US" sz="1800" dirty="0" smtClean="0">
              <a:solidFill>
                <a:schemeClr val="accent3">
                  <a:lumMod val="75000"/>
                </a:schemeClr>
              </a:solidFill>
            </a:endParaRPr>
          </a:p>
        </p:txBody>
      </p:sp>
      <p:graphicFrame>
        <p:nvGraphicFramePr>
          <p:cNvPr id="59394" name="Object 7"/>
          <p:cNvGraphicFramePr>
            <a:graphicFrameLocks noChangeAspect="1"/>
          </p:cNvGraphicFramePr>
          <p:nvPr/>
        </p:nvGraphicFramePr>
        <p:xfrm>
          <a:off x="8305800" y="5995621"/>
          <a:ext cx="533400" cy="505192"/>
        </p:xfrm>
        <a:graphic>
          <a:graphicData uri="http://schemas.openxmlformats.org/presentationml/2006/ole">
            <p:oleObj spid="_x0000_s275458" r:id="rId3" imgW="3333333" imgH="3153215" progId="">
              <p:embed/>
            </p:oleObj>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334962"/>
          </a:xfrm>
        </p:spPr>
        <p:txBody>
          <a:bodyPr>
            <a:normAutofit fontScale="90000"/>
          </a:bodyPr>
          <a:lstStyle/>
          <a:p>
            <a:pPr algn="ctr"/>
            <a:r>
              <a:rPr lang="en-US" sz="2700" b="1" i="1" dirty="0" smtClean="0"/>
              <a:t/>
            </a:r>
            <a:br>
              <a:rPr lang="en-US" sz="2700" b="1" i="1" dirty="0" smtClean="0"/>
            </a:br>
            <a:r>
              <a:rPr lang="en-US" sz="4000" b="1" i="1" dirty="0" smtClean="0"/>
              <a:t>Transition to the Ninth Edition</a:t>
            </a:r>
            <a:r>
              <a:rPr lang="en-US" sz="3600" dirty="0" smtClean="0"/>
              <a:t/>
            </a:r>
            <a:br>
              <a:rPr lang="en-US" sz="3600" dirty="0" smtClean="0"/>
            </a:br>
            <a:r>
              <a:rPr lang="en-US" i="1" dirty="0" smtClean="0"/>
              <a:t> </a:t>
            </a:r>
            <a:endParaRPr lang="en-US" b="1" dirty="0"/>
          </a:p>
        </p:txBody>
      </p:sp>
      <p:sp>
        <p:nvSpPr>
          <p:cNvPr id="3" name="Content Placeholder 2"/>
          <p:cNvSpPr>
            <a:spLocks noGrp="1"/>
          </p:cNvSpPr>
          <p:nvPr>
            <p:ph idx="1"/>
          </p:nvPr>
        </p:nvSpPr>
        <p:spPr>
          <a:xfrm>
            <a:off x="990600" y="762000"/>
            <a:ext cx="8001000" cy="5943600"/>
          </a:xfrm>
        </p:spPr>
        <p:txBody>
          <a:bodyPr>
            <a:noAutofit/>
          </a:bodyPr>
          <a:lstStyle/>
          <a:p>
            <a:pPr algn="just"/>
            <a:r>
              <a:rPr lang="en-US" sz="1500" b="1" dirty="0" smtClean="0">
                <a:solidFill>
                  <a:srgbClr val="C00000"/>
                </a:solidFill>
              </a:rPr>
              <a:t>R105.3 Application for Permit</a:t>
            </a:r>
            <a:r>
              <a:rPr lang="en-US" sz="1500" dirty="0" smtClean="0">
                <a:solidFill>
                  <a:srgbClr val="C00000"/>
                </a:solidFill>
              </a:rPr>
              <a:t>.  </a:t>
            </a:r>
            <a:r>
              <a:rPr lang="en-US" sz="1500" dirty="0" smtClean="0"/>
              <a:t>To obtain a </a:t>
            </a:r>
            <a:r>
              <a:rPr lang="en-US" sz="1500" i="1" dirty="0" smtClean="0"/>
              <a:t>permit</a:t>
            </a:r>
            <a:r>
              <a:rPr lang="en-US" sz="1500" dirty="0" smtClean="0"/>
              <a:t>, the </a:t>
            </a:r>
            <a:r>
              <a:rPr lang="en-US" sz="1500" i="1" dirty="0" smtClean="0"/>
              <a:t>owner</a:t>
            </a:r>
            <a:r>
              <a:rPr lang="en-US" sz="1500" dirty="0" smtClean="0"/>
              <a:t> (</a:t>
            </a:r>
            <a:r>
              <a:rPr lang="en-US" sz="1500" i="1" dirty="0" smtClean="0"/>
              <a:t>see</a:t>
            </a:r>
            <a:r>
              <a:rPr lang="en-US" sz="1500" dirty="0" smtClean="0"/>
              <a:t> definition) or authorized agent shall file a </a:t>
            </a:r>
            <a:r>
              <a:rPr lang="en-US" sz="1500" i="1" dirty="0" smtClean="0"/>
              <a:t>permit</a:t>
            </a:r>
            <a:r>
              <a:rPr lang="en-US" sz="1500" dirty="0" smtClean="0"/>
              <a:t> application on a form furnished by the </a:t>
            </a:r>
            <a:r>
              <a:rPr lang="en-US" sz="1500" i="1" dirty="0" smtClean="0"/>
              <a:t>building official</a:t>
            </a:r>
            <a:r>
              <a:rPr lang="en-US" sz="1500" dirty="0" smtClean="0"/>
              <a:t> for that purpose. Standard application forms, along with application forms that some municipalities use, can be found at </a:t>
            </a:r>
            <a:r>
              <a:rPr lang="en-US" sz="1500" u="sng" dirty="0" smtClean="0"/>
              <a:t>www.mass.gov/dps</a:t>
            </a:r>
            <a:r>
              <a:rPr lang="en-US" sz="1500" dirty="0" smtClean="0"/>
              <a:t>.  Such applications shall:</a:t>
            </a:r>
          </a:p>
          <a:p>
            <a:pPr algn="just"/>
            <a:r>
              <a:rPr lang="en-US" sz="1500" dirty="0" smtClean="0"/>
              <a:t>Identify and describe the work to be covered by the </a:t>
            </a:r>
            <a:r>
              <a:rPr lang="en-US" sz="1500" i="1" dirty="0" smtClean="0"/>
              <a:t>permit</a:t>
            </a:r>
            <a:r>
              <a:rPr lang="en-US" sz="1500" dirty="0" smtClean="0"/>
              <a:t> for which application is made.</a:t>
            </a:r>
          </a:p>
          <a:p>
            <a:pPr lvl="0" algn="just"/>
            <a:r>
              <a:rPr lang="en-US" sz="1500" dirty="0" smtClean="0"/>
              <a:t>Describe the land on which the proposed work is to be done by legal description, street address or similar description that will readily identify and definitely locate the proposed building or work.</a:t>
            </a:r>
          </a:p>
          <a:p>
            <a:pPr lvl="0" algn="just"/>
            <a:r>
              <a:rPr lang="en-US" sz="1500" dirty="0" smtClean="0"/>
              <a:t>Indicate the use and occupancy for which the proposed work is intended.  If the work involves a care facility or residence licensed by a State agency, indicate the agency name and appropriate licensing regulation on the </a:t>
            </a:r>
            <a:r>
              <a:rPr lang="en-US" sz="1500" i="1" dirty="0" smtClean="0"/>
              <a:t>permit</a:t>
            </a:r>
            <a:r>
              <a:rPr lang="en-US" sz="1500" dirty="0" smtClean="0"/>
              <a:t>.  For example:  Department of Developmental Services, 115 CMR.</a:t>
            </a:r>
          </a:p>
          <a:p>
            <a:pPr lvl="0" algn="just"/>
            <a:r>
              <a:rPr lang="en-US" sz="1500" dirty="0" smtClean="0"/>
              <a:t>Be accompanied by </a:t>
            </a:r>
            <a:r>
              <a:rPr lang="en-US" sz="1500" i="1" dirty="0" smtClean="0"/>
              <a:t>construction documents</a:t>
            </a:r>
            <a:r>
              <a:rPr lang="en-US" sz="1500" dirty="0" smtClean="0"/>
              <a:t> and other information as required in section 107.  </a:t>
            </a:r>
            <a:r>
              <a:rPr lang="en-US" sz="1500" i="1" dirty="0" smtClean="0"/>
              <a:t>Construction documents</a:t>
            </a:r>
            <a:r>
              <a:rPr lang="en-US" sz="1500" dirty="0" smtClean="0"/>
              <a:t> shall list any additional building features required by a Massachusetts state agency for its facilities that go beyond the requirements in this code.</a:t>
            </a:r>
          </a:p>
          <a:p>
            <a:pPr lvl="0" algn="just"/>
            <a:r>
              <a:rPr lang="en-US" sz="1500" dirty="0" smtClean="0"/>
              <a:t>State the valuation of the proposed work.  The </a:t>
            </a:r>
            <a:r>
              <a:rPr lang="en-US" sz="1500" i="1" dirty="0" smtClean="0"/>
              <a:t>building official</a:t>
            </a:r>
            <a:r>
              <a:rPr lang="en-US" sz="1500" dirty="0" smtClean="0"/>
              <a:t> has authority to request from the applicant a detailed substantiation of the valuation.</a:t>
            </a:r>
          </a:p>
          <a:p>
            <a:pPr lvl="0" algn="just"/>
            <a:r>
              <a:rPr lang="en-US" sz="1500" dirty="0" smtClean="0"/>
              <a:t>Be signed by the </a:t>
            </a:r>
            <a:r>
              <a:rPr lang="en-US" sz="1500" i="1" dirty="0" smtClean="0"/>
              <a:t>owner</a:t>
            </a:r>
            <a:r>
              <a:rPr lang="en-US" sz="1500" dirty="0" smtClean="0"/>
              <a:t> (</a:t>
            </a:r>
            <a:r>
              <a:rPr lang="en-US" sz="1500" i="1" dirty="0" smtClean="0"/>
              <a:t>see</a:t>
            </a:r>
            <a:r>
              <a:rPr lang="en-US" sz="1500" dirty="0" smtClean="0"/>
              <a:t> definition) or authorized agent.</a:t>
            </a:r>
          </a:p>
          <a:p>
            <a:pPr lvl="0" algn="just"/>
            <a:r>
              <a:rPr lang="en-US" sz="1500" dirty="0" smtClean="0"/>
              <a:t>Give such other data and information as required by the </a:t>
            </a:r>
            <a:r>
              <a:rPr lang="en-US" sz="1500" i="1" dirty="0" smtClean="0"/>
              <a:t>building official</a:t>
            </a:r>
            <a:r>
              <a:rPr lang="en-US" sz="1500" dirty="0" smtClean="0"/>
              <a:t> in accordance with this code.</a:t>
            </a:r>
          </a:p>
          <a:p>
            <a:pPr lvl="0" algn="just"/>
            <a:r>
              <a:rPr lang="en-US" sz="1500" dirty="0" smtClean="0"/>
              <a:t>If applicable, include the Registration number and information of Home Improvement Contractors or Subcontractors for residential contracting services, in accordance with M.G.L. c. 142A §9(a) and 13.</a:t>
            </a:r>
          </a:p>
          <a:p>
            <a:endParaRPr lang="en-US" sz="1800" b="1" dirty="0" smtClean="0"/>
          </a:p>
          <a:p>
            <a:pPr algn="just"/>
            <a:endParaRPr lang="en-US" sz="1800" dirty="0" smtClean="0">
              <a:solidFill>
                <a:schemeClr val="accent3">
                  <a:lumMod val="75000"/>
                </a:schemeClr>
              </a:solidFill>
            </a:endParaRPr>
          </a:p>
        </p:txBody>
      </p:sp>
      <p:graphicFrame>
        <p:nvGraphicFramePr>
          <p:cNvPr id="59394" name="Object 7"/>
          <p:cNvGraphicFramePr>
            <a:graphicFrameLocks noChangeAspect="1"/>
          </p:cNvGraphicFramePr>
          <p:nvPr/>
        </p:nvGraphicFramePr>
        <p:xfrm>
          <a:off x="1295400" y="152400"/>
          <a:ext cx="533400" cy="505192"/>
        </p:xfrm>
        <a:graphic>
          <a:graphicData uri="http://schemas.openxmlformats.org/presentationml/2006/ole">
            <p:oleObj spid="_x0000_s276482" r:id="rId3" imgW="3333333" imgH="3153215" progId="">
              <p:embed/>
            </p:oleObj>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563562"/>
          </a:xfrm>
        </p:spPr>
        <p:txBody>
          <a:bodyPr>
            <a:normAutofit fontScale="90000"/>
          </a:bodyPr>
          <a:lstStyle/>
          <a:p>
            <a:pPr algn="ctr"/>
            <a:r>
              <a:rPr lang="en-US" sz="2700" b="1" i="1" dirty="0" smtClean="0"/>
              <a:t/>
            </a:r>
            <a:br>
              <a:rPr lang="en-US" sz="2700" b="1" i="1" dirty="0" smtClean="0"/>
            </a:br>
            <a:r>
              <a:rPr lang="en-US" sz="4000" b="1" i="1" dirty="0" smtClean="0"/>
              <a:t>Transition to the Ninth Edition</a:t>
            </a:r>
            <a:r>
              <a:rPr lang="en-US" sz="3600" dirty="0" smtClean="0"/>
              <a:t/>
            </a:r>
            <a:br>
              <a:rPr lang="en-US" sz="3600" dirty="0" smtClean="0"/>
            </a:br>
            <a:r>
              <a:rPr lang="en-US" i="1" dirty="0" smtClean="0"/>
              <a:t> </a:t>
            </a:r>
            <a:endParaRPr lang="en-US" b="1" dirty="0"/>
          </a:p>
        </p:txBody>
      </p:sp>
      <p:sp>
        <p:nvSpPr>
          <p:cNvPr id="3" name="Content Placeholder 2"/>
          <p:cNvSpPr>
            <a:spLocks noGrp="1"/>
          </p:cNvSpPr>
          <p:nvPr>
            <p:ph idx="1"/>
          </p:nvPr>
        </p:nvSpPr>
        <p:spPr>
          <a:xfrm>
            <a:off x="1066800" y="838200"/>
            <a:ext cx="7866888" cy="5638800"/>
          </a:xfrm>
        </p:spPr>
        <p:txBody>
          <a:bodyPr>
            <a:noAutofit/>
          </a:bodyPr>
          <a:lstStyle/>
          <a:p>
            <a:pPr algn="just"/>
            <a:r>
              <a:rPr lang="en-US" sz="1800" b="1" dirty="0" smtClean="0">
                <a:solidFill>
                  <a:srgbClr val="C00000"/>
                </a:solidFill>
              </a:rPr>
              <a:t>R105.3.1 Action on Application</a:t>
            </a:r>
            <a:r>
              <a:rPr lang="en-US" sz="1800" dirty="0" smtClean="0">
                <a:solidFill>
                  <a:srgbClr val="C00000"/>
                </a:solidFill>
              </a:rPr>
              <a:t>.  </a:t>
            </a:r>
            <a:r>
              <a:rPr lang="en-US" sz="1800" dirty="0" smtClean="0"/>
              <a:t>The </a:t>
            </a:r>
            <a:r>
              <a:rPr lang="en-US" sz="1800" i="1" dirty="0" smtClean="0"/>
              <a:t>building official</a:t>
            </a:r>
            <a:r>
              <a:rPr lang="en-US" sz="1800" dirty="0" smtClean="0"/>
              <a:t> shall examine or cause to be examined applications for </a:t>
            </a:r>
            <a:r>
              <a:rPr lang="en-US" sz="1800" i="1" dirty="0" smtClean="0"/>
              <a:t>permit</a:t>
            </a:r>
            <a:r>
              <a:rPr lang="en-US" sz="1800" dirty="0" smtClean="0"/>
              <a:t>s and amendments, and shall issue or deny the </a:t>
            </a:r>
            <a:r>
              <a:rPr lang="en-US" sz="1800" i="1" dirty="0" smtClean="0"/>
              <a:t>permit</a:t>
            </a:r>
            <a:r>
              <a:rPr lang="en-US" sz="1800" dirty="0" smtClean="0"/>
              <a:t>, within 30 days of filing.  If the application or the </a:t>
            </a:r>
            <a:r>
              <a:rPr lang="en-US" sz="1800" i="1" dirty="0" smtClean="0"/>
              <a:t>construction documents</a:t>
            </a:r>
            <a:r>
              <a:rPr lang="en-US" sz="1800" dirty="0" smtClean="0"/>
              <a:t> do not conform to the requirements of this code and all pertinent laws (</a:t>
            </a:r>
            <a:r>
              <a:rPr lang="en-US" sz="1800" i="1" dirty="0" smtClean="0"/>
              <a:t>see</a:t>
            </a:r>
            <a:r>
              <a:rPr lang="en-US" sz="1800" dirty="0" smtClean="0"/>
              <a:t> note below) under the </a:t>
            </a:r>
            <a:r>
              <a:rPr lang="en-US" sz="1800" i="1" dirty="0" smtClean="0"/>
              <a:t>building official</a:t>
            </a:r>
            <a:r>
              <a:rPr lang="en-US" sz="1800" dirty="0" smtClean="0"/>
              <a:t>'s jurisdiction, the </a:t>
            </a:r>
            <a:r>
              <a:rPr lang="en-US" sz="1800" i="1" dirty="0" smtClean="0"/>
              <a:t>building official</a:t>
            </a:r>
            <a:r>
              <a:rPr lang="en-US" sz="1800" dirty="0" smtClean="0"/>
              <a:t> shall deny such application in writing, stating the reasons therefore.  The </a:t>
            </a:r>
            <a:r>
              <a:rPr lang="en-US" sz="1800" i="1" dirty="0" smtClean="0"/>
              <a:t>building official</a:t>
            </a:r>
            <a:r>
              <a:rPr lang="en-US" sz="1800" dirty="0" smtClean="0"/>
              <a:t>'s signature shall be attached to every </a:t>
            </a:r>
            <a:r>
              <a:rPr lang="en-US" sz="1800" i="1" dirty="0" smtClean="0"/>
              <a:t>permit</a:t>
            </a:r>
            <a:r>
              <a:rPr lang="en-US" sz="1800" dirty="0" smtClean="0"/>
              <a:t>.</a:t>
            </a:r>
          </a:p>
          <a:p>
            <a:pPr algn="just"/>
            <a:r>
              <a:rPr lang="en-US" sz="1800" dirty="0" smtClean="0"/>
              <a:t> The following requirements, where applicable, must be satisfied before a building </a:t>
            </a:r>
            <a:r>
              <a:rPr lang="en-US" sz="1800" i="1" dirty="0" smtClean="0"/>
              <a:t>permit</a:t>
            </a:r>
            <a:r>
              <a:rPr lang="en-US" sz="1800" dirty="0" smtClean="0"/>
              <a:t> is issued:</a:t>
            </a:r>
          </a:p>
          <a:p>
            <a:pPr algn="just"/>
            <a:r>
              <a:rPr lang="en-US" sz="1800" dirty="0" smtClean="0"/>
              <a:t> Zoning: in accordance with M.G.L. c. 40A or St. 1956, c. 665.</a:t>
            </a:r>
          </a:p>
          <a:p>
            <a:pPr lvl="0" algn="just"/>
            <a:r>
              <a:rPr lang="en-US" sz="1800" dirty="0" smtClean="0"/>
              <a:t>Railroad Right-of-way: in accordance with M.G.L. c. 40, § 54A.</a:t>
            </a:r>
          </a:p>
          <a:p>
            <a:pPr lvl="0" algn="just"/>
            <a:r>
              <a:rPr lang="en-US" sz="1800" dirty="0" smtClean="0"/>
              <a:t>Water Supply: in accordance with M.G.L. c. 40, § 54;</a:t>
            </a:r>
          </a:p>
          <a:p>
            <a:pPr lvl="0" algn="just"/>
            <a:r>
              <a:rPr lang="en-US" sz="1800" dirty="0" smtClean="0"/>
              <a:t>Debris Removal: in accordance with M.G.L. c. 40, § 54</a:t>
            </a:r>
          </a:p>
          <a:p>
            <a:pPr lvl="0" algn="just"/>
            <a:r>
              <a:rPr lang="en-US" sz="1800" dirty="0" smtClean="0"/>
              <a:t>Workers Compensation Insurance: in accordance with M.G.L. c. 152, § 25C(6).</a:t>
            </a:r>
          </a:p>
          <a:p>
            <a:pPr lvl="0" algn="just"/>
            <a:r>
              <a:rPr lang="en-US" sz="1800" dirty="0" smtClean="0"/>
              <a:t>Hazards to Air Navigation: in accordance with M.G.L. c. 90, § 3SB.</a:t>
            </a:r>
          </a:p>
          <a:p>
            <a:pPr lvl="0" algn="just"/>
            <a:r>
              <a:rPr lang="en-US" sz="1800" dirty="0" smtClean="0"/>
              <a:t>Construction in coastal dunes, in accordance with flood construction requirements of this code.</a:t>
            </a:r>
          </a:p>
          <a:p>
            <a:pPr>
              <a:buNone/>
            </a:pPr>
            <a:endParaRPr lang="en-US" sz="1800" dirty="0" smtClean="0"/>
          </a:p>
          <a:p>
            <a:pPr algn="just"/>
            <a:endParaRPr lang="en-US" sz="1800" dirty="0" smtClean="0">
              <a:solidFill>
                <a:schemeClr val="accent3">
                  <a:lumMod val="75000"/>
                </a:schemeClr>
              </a:solidFill>
            </a:endParaRPr>
          </a:p>
        </p:txBody>
      </p:sp>
      <p:graphicFrame>
        <p:nvGraphicFramePr>
          <p:cNvPr id="59394" name="Object 7"/>
          <p:cNvGraphicFramePr>
            <a:graphicFrameLocks noChangeAspect="1"/>
          </p:cNvGraphicFramePr>
          <p:nvPr/>
        </p:nvGraphicFramePr>
        <p:xfrm>
          <a:off x="8458200" y="6316540"/>
          <a:ext cx="381000" cy="360851"/>
        </p:xfrm>
        <a:graphic>
          <a:graphicData uri="http://schemas.openxmlformats.org/presentationml/2006/ole">
            <p:oleObj spid="_x0000_s284674" r:id="rId3" imgW="3333333" imgH="3153215" progId="">
              <p:embed/>
            </p:oleObj>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563562"/>
          </a:xfrm>
        </p:spPr>
        <p:txBody>
          <a:bodyPr>
            <a:normAutofit fontScale="90000"/>
          </a:bodyPr>
          <a:lstStyle/>
          <a:p>
            <a:pPr algn="ctr"/>
            <a:r>
              <a:rPr lang="en-US" sz="2700" b="1" i="1" dirty="0" smtClean="0"/>
              <a:t/>
            </a:r>
            <a:br>
              <a:rPr lang="en-US" sz="2700" b="1" i="1" dirty="0" smtClean="0"/>
            </a:br>
            <a:r>
              <a:rPr lang="en-US" sz="4000" b="1" i="1" dirty="0" smtClean="0"/>
              <a:t>Transition to the Ninth Edition</a:t>
            </a:r>
            <a:r>
              <a:rPr lang="en-US" sz="3600" dirty="0" smtClean="0"/>
              <a:t/>
            </a:r>
            <a:br>
              <a:rPr lang="en-US" sz="3600" dirty="0" smtClean="0"/>
            </a:br>
            <a:r>
              <a:rPr lang="en-US" i="1" dirty="0" smtClean="0"/>
              <a:t> </a:t>
            </a:r>
            <a:endParaRPr lang="en-US" b="1" dirty="0"/>
          </a:p>
        </p:txBody>
      </p:sp>
      <p:sp>
        <p:nvSpPr>
          <p:cNvPr id="3" name="Content Placeholder 2"/>
          <p:cNvSpPr>
            <a:spLocks noGrp="1"/>
          </p:cNvSpPr>
          <p:nvPr>
            <p:ph idx="1"/>
          </p:nvPr>
        </p:nvSpPr>
        <p:spPr>
          <a:xfrm>
            <a:off x="1219200" y="762000"/>
            <a:ext cx="7714488" cy="5562600"/>
          </a:xfrm>
        </p:spPr>
        <p:txBody>
          <a:bodyPr>
            <a:noAutofit/>
          </a:bodyPr>
          <a:lstStyle/>
          <a:p>
            <a:pPr algn="just"/>
            <a:endParaRPr lang="en-US" sz="2200" b="1" dirty="0" smtClean="0">
              <a:solidFill>
                <a:srgbClr val="C00000"/>
              </a:solidFill>
            </a:endParaRPr>
          </a:p>
          <a:p>
            <a:pPr algn="just"/>
            <a:r>
              <a:rPr lang="en-US" sz="2200" b="1" dirty="0" smtClean="0">
                <a:solidFill>
                  <a:srgbClr val="C00000"/>
                </a:solidFill>
              </a:rPr>
              <a:t>SECTION 105 PERMITS</a:t>
            </a:r>
            <a:endParaRPr lang="en-US" sz="2200" dirty="0" smtClean="0">
              <a:solidFill>
                <a:srgbClr val="C00000"/>
              </a:solidFill>
            </a:endParaRPr>
          </a:p>
          <a:p>
            <a:pPr algn="just"/>
            <a:r>
              <a:rPr lang="en-US" sz="2200" b="1" dirty="0" smtClean="0">
                <a:solidFill>
                  <a:srgbClr val="C00000"/>
                </a:solidFill>
              </a:rPr>
              <a:t>R105.6 Suspension or Revocation</a:t>
            </a:r>
            <a:r>
              <a:rPr lang="en-US" sz="2200" dirty="0" smtClean="0">
                <a:solidFill>
                  <a:srgbClr val="C00000"/>
                </a:solidFill>
              </a:rPr>
              <a:t>.  </a:t>
            </a:r>
            <a:r>
              <a:rPr lang="en-US" sz="2200" dirty="0" smtClean="0"/>
              <a:t>The </a:t>
            </a:r>
            <a:r>
              <a:rPr lang="en-US" sz="2200" i="1" dirty="0" smtClean="0"/>
              <a:t>building official</a:t>
            </a:r>
            <a:r>
              <a:rPr lang="en-US" sz="2200" dirty="0" smtClean="0"/>
              <a:t> is authorized to suspend or revoke a </a:t>
            </a:r>
            <a:r>
              <a:rPr lang="en-US" sz="2200" i="1" dirty="0" smtClean="0"/>
              <a:t>permit</a:t>
            </a:r>
            <a:r>
              <a:rPr lang="en-US" sz="2200" dirty="0" smtClean="0"/>
              <a:t> issued under the provisions of this code wherever the </a:t>
            </a:r>
            <a:r>
              <a:rPr lang="en-US" sz="2200" i="1" dirty="0" smtClean="0"/>
              <a:t>permit</a:t>
            </a:r>
            <a:r>
              <a:rPr lang="en-US" sz="2200" dirty="0" smtClean="0"/>
              <a:t> is issued in error or on the basis of incorrect, inaccurate or incomplete information, or in violation of any ordinance or regulation or any of the provisions of this code.</a:t>
            </a:r>
          </a:p>
          <a:p>
            <a:pPr algn="just"/>
            <a:r>
              <a:rPr lang="en-US" sz="2200" b="1" dirty="0" smtClean="0">
                <a:solidFill>
                  <a:srgbClr val="C00000"/>
                </a:solidFill>
              </a:rPr>
              <a:t>R105.7 Placement of Permit</a:t>
            </a:r>
            <a:r>
              <a:rPr lang="en-US" sz="2200" dirty="0" smtClean="0">
                <a:solidFill>
                  <a:srgbClr val="C00000"/>
                </a:solidFill>
              </a:rPr>
              <a:t>.  </a:t>
            </a:r>
            <a:r>
              <a:rPr lang="en-US" sz="2200" dirty="0" smtClean="0"/>
              <a:t>The </a:t>
            </a:r>
            <a:r>
              <a:rPr lang="en-US" sz="2200" i="1" dirty="0" smtClean="0"/>
              <a:t>permit</a:t>
            </a:r>
            <a:r>
              <a:rPr lang="en-US" sz="2200" dirty="0" smtClean="0"/>
              <a:t> or copy shall be kept on the site of the work until the completion of the project.</a:t>
            </a:r>
          </a:p>
          <a:p>
            <a:pPr algn="just"/>
            <a:r>
              <a:rPr lang="en-US" sz="2200" b="1" dirty="0" smtClean="0">
                <a:solidFill>
                  <a:srgbClr val="C00000"/>
                </a:solidFill>
              </a:rPr>
              <a:t>R105.8 Notice of Start</a:t>
            </a:r>
            <a:r>
              <a:rPr lang="en-US" sz="2200" dirty="0" smtClean="0">
                <a:solidFill>
                  <a:srgbClr val="C00000"/>
                </a:solidFill>
              </a:rPr>
              <a:t>.  </a:t>
            </a:r>
            <a:r>
              <a:rPr lang="en-US" sz="2200" dirty="0" smtClean="0"/>
              <a:t>The </a:t>
            </a:r>
            <a:r>
              <a:rPr lang="en-US" sz="2200" i="1" dirty="0" smtClean="0"/>
              <a:t>building official</a:t>
            </a:r>
            <a:r>
              <a:rPr lang="en-US" sz="2200" dirty="0" smtClean="0"/>
              <a:t> may require to be notified at least one business day before the start of work.</a:t>
            </a:r>
          </a:p>
          <a:p>
            <a:pPr algn="just"/>
            <a:endParaRPr lang="en-US" sz="1600" dirty="0" smtClean="0">
              <a:solidFill>
                <a:schemeClr val="accent3">
                  <a:lumMod val="75000"/>
                </a:schemeClr>
              </a:solidFill>
            </a:endParaRPr>
          </a:p>
        </p:txBody>
      </p:sp>
      <p:graphicFrame>
        <p:nvGraphicFramePr>
          <p:cNvPr id="59394" name="Object 7"/>
          <p:cNvGraphicFramePr>
            <a:graphicFrameLocks noChangeAspect="1"/>
          </p:cNvGraphicFramePr>
          <p:nvPr/>
        </p:nvGraphicFramePr>
        <p:xfrm>
          <a:off x="8229600" y="5923451"/>
          <a:ext cx="609600" cy="577362"/>
        </p:xfrm>
        <a:graphic>
          <a:graphicData uri="http://schemas.openxmlformats.org/presentationml/2006/ole">
            <p:oleObj spid="_x0000_s287746" r:id="rId3" imgW="3333333" imgH="3153215" progId="">
              <p:embed/>
            </p:oleObj>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563562"/>
          </a:xfrm>
        </p:spPr>
        <p:txBody>
          <a:bodyPr>
            <a:normAutofit fontScale="90000"/>
          </a:bodyPr>
          <a:lstStyle/>
          <a:p>
            <a:pPr algn="ctr"/>
            <a:r>
              <a:rPr lang="en-US" sz="2700" b="1" i="1" dirty="0" smtClean="0"/>
              <a:t/>
            </a:r>
            <a:br>
              <a:rPr lang="en-US" sz="2700" b="1" i="1" dirty="0" smtClean="0"/>
            </a:br>
            <a:r>
              <a:rPr lang="en-US" sz="4000" b="1" i="1" dirty="0" smtClean="0"/>
              <a:t>Transition to the Ninth Edition</a:t>
            </a:r>
            <a:r>
              <a:rPr lang="en-US" sz="3600" dirty="0" smtClean="0"/>
              <a:t/>
            </a:r>
            <a:br>
              <a:rPr lang="en-US" sz="3600" dirty="0" smtClean="0"/>
            </a:br>
            <a:r>
              <a:rPr lang="en-US" i="1" dirty="0" smtClean="0"/>
              <a:t> </a:t>
            </a:r>
            <a:endParaRPr lang="en-US" b="1" dirty="0"/>
          </a:p>
        </p:txBody>
      </p:sp>
      <p:sp>
        <p:nvSpPr>
          <p:cNvPr id="3" name="Content Placeholder 2"/>
          <p:cNvSpPr>
            <a:spLocks noGrp="1"/>
          </p:cNvSpPr>
          <p:nvPr>
            <p:ph idx="1"/>
          </p:nvPr>
        </p:nvSpPr>
        <p:spPr>
          <a:xfrm>
            <a:off x="1066800" y="762000"/>
            <a:ext cx="7866888" cy="5791200"/>
          </a:xfrm>
        </p:spPr>
        <p:txBody>
          <a:bodyPr>
            <a:noAutofit/>
          </a:bodyPr>
          <a:lstStyle/>
          <a:p>
            <a:pPr algn="just"/>
            <a:r>
              <a:rPr lang="en-US" sz="1700" b="1" dirty="0" smtClean="0">
                <a:solidFill>
                  <a:srgbClr val="C00000"/>
                </a:solidFill>
              </a:rPr>
              <a:t>SECTION 107 CONSTRUCTION DOCUMENTS </a:t>
            </a:r>
            <a:endParaRPr lang="en-US" sz="1700" dirty="0" smtClean="0">
              <a:solidFill>
                <a:srgbClr val="C00000"/>
              </a:solidFill>
            </a:endParaRPr>
          </a:p>
          <a:p>
            <a:pPr algn="just"/>
            <a:r>
              <a:rPr lang="en-US" sz="1700" b="1" dirty="0" smtClean="0">
                <a:solidFill>
                  <a:srgbClr val="C00000"/>
                </a:solidFill>
              </a:rPr>
              <a:t>R107.1 Submittal Documents</a:t>
            </a:r>
            <a:r>
              <a:rPr lang="en-US" sz="1700" dirty="0" smtClean="0">
                <a:solidFill>
                  <a:srgbClr val="C00000"/>
                </a:solidFill>
              </a:rPr>
              <a:t>.  </a:t>
            </a:r>
            <a:r>
              <a:rPr lang="en-US" sz="1700" dirty="0" smtClean="0"/>
              <a:t>Submittal documents consisting of </a:t>
            </a:r>
            <a:r>
              <a:rPr lang="en-US" sz="1700" i="1" dirty="0" smtClean="0"/>
              <a:t>construction documents</a:t>
            </a:r>
            <a:r>
              <a:rPr lang="en-US" sz="1700" dirty="0" smtClean="0"/>
              <a:t>, and other data shall be submitted in two or more sets with each application for a </a:t>
            </a:r>
            <a:r>
              <a:rPr lang="en-US" sz="1700" i="1" dirty="0" smtClean="0"/>
              <a:t>permit.  </a:t>
            </a:r>
            <a:r>
              <a:rPr lang="en-US" sz="1700" dirty="0" smtClean="0"/>
              <a:t>Where special conditions exist, the </a:t>
            </a:r>
            <a:r>
              <a:rPr lang="en-US" sz="1700" i="1" dirty="0" smtClean="0"/>
              <a:t>building official</a:t>
            </a:r>
            <a:r>
              <a:rPr lang="en-US" sz="1700" dirty="0" smtClean="0"/>
              <a:t> is authorized to require additional </a:t>
            </a:r>
            <a:r>
              <a:rPr lang="en-US" sz="1700" i="1" dirty="0" smtClean="0"/>
              <a:t>construction documents</a:t>
            </a:r>
            <a:r>
              <a:rPr lang="en-US" sz="1700" dirty="0" smtClean="0"/>
              <a:t> to be prepared by a </a:t>
            </a:r>
            <a:r>
              <a:rPr lang="en-US" sz="1700" i="1" dirty="0" smtClean="0"/>
              <a:t>registered design professional</a:t>
            </a:r>
            <a:r>
              <a:rPr lang="en-US" sz="1700" dirty="0" smtClean="0"/>
              <a:t>. Plans and specifications for work requiring a registered design professional shall bear a seal and signature of the responsible </a:t>
            </a:r>
            <a:r>
              <a:rPr lang="en-US" sz="1700" i="1" dirty="0" smtClean="0"/>
              <a:t>registered design professional</a:t>
            </a:r>
            <a:r>
              <a:rPr lang="en-US" sz="1700" dirty="0" smtClean="0"/>
              <a:t> in accordance with M.G.L. c. 143, § 54A.  </a:t>
            </a:r>
            <a:r>
              <a:rPr lang="en-US" sz="1700" i="1" dirty="0" smtClean="0"/>
              <a:t>See</a:t>
            </a:r>
            <a:r>
              <a:rPr lang="en-US" sz="1700" dirty="0" smtClean="0"/>
              <a:t> also </a:t>
            </a:r>
            <a:r>
              <a:rPr lang="en-US" sz="1700" u="sng" dirty="0" smtClean="0">
                <a:hlinkClick r:id="rId3"/>
              </a:rPr>
              <a:t>www.mass.gov/dpl</a:t>
            </a:r>
            <a:r>
              <a:rPr lang="en-US" sz="1700" u="sng" dirty="0" smtClean="0"/>
              <a:t> </a:t>
            </a:r>
            <a:r>
              <a:rPr lang="en-US" sz="1700" dirty="0" smtClean="0"/>
              <a:t>for policy on electronic seal and signature for certain </a:t>
            </a:r>
            <a:r>
              <a:rPr lang="en-US" sz="1700" i="1" dirty="0" smtClean="0"/>
              <a:t>registered design professional</a:t>
            </a:r>
            <a:r>
              <a:rPr lang="en-US" sz="1700" dirty="0" smtClean="0"/>
              <a:t>s. Professional engineering services shall be required for activities which are deemed to constitute the practice of engineering as defined in M.G.L. c. 112, §81D, except as provided in M.G.L. c. 54A and any legally required profession or as provided in M.G.L. c. 112, §81R.</a:t>
            </a:r>
            <a:r>
              <a:rPr lang="en-US" sz="1700" u="sng" dirty="0" smtClean="0"/>
              <a:t> </a:t>
            </a:r>
            <a:r>
              <a:rPr lang="en-US" sz="1700" dirty="0" smtClean="0"/>
              <a:t>Where work is performed by licensed trades people pursuant to MGL c. 112 s. 81R, plans and specifications prepared to document that work shall not be required to bear the seal or signature of a </a:t>
            </a:r>
            <a:r>
              <a:rPr lang="en-US" sz="1700" i="1" dirty="0" smtClean="0"/>
              <a:t>registered design professional</a:t>
            </a:r>
            <a:r>
              <a:rPr lang="en-US" sz="1700" b="1" i="1" dirty="0" smtClean="0"/>
              <a:t>.</a:t>
            </a:r>
            <a:endParaRPr lang="en-US" sz="1700" dirty="0" smtClean="0"/>
          </a:p>
          <a:p>
            <a:pPr algn="just"/>
            <a:r>
              <a:rPr lang="en-US" sz="1700" b="1" dirty="0" smtClean="0">
                <a:solidFill>
                  <a:srgbClr val="C00000"/>
                </a:solidFill>
              </a:rPr>
              <a:t>Exception</a:t>
            </a:r>
            <a:r>
              <a:rPr lang="en-US" sz="1700" dirty="0" smtClean="0">
                <a:solidFill>
                  <a:srgbClr val="C00000"/>
                </a:solidFill>
              </a:rPr>
              <a:t>: </a:t>
            </a:r>
            <a:r>
              <a:rPr lang="en-US" sz="1700" dirty="0" smtClean="0"/>
              <a:t>The </a:t>
            </a:r>
            <a:r>
              <a:rPr lang="en-US" sz="1700" i="1" dirty="0" smtClean="0"/>
              <a:t>building official</a:t>
            </a:r>
            <a:r>
              <a:rPr lang="en-US" sz="1700" dirty="0" smtClean="0"/>
              <a:t> is authorized to waive the submission of </a:t>
            </a:r>
            <a:r>
              <a:rPr lang="en-US" sz="1700" i="1" dirty="0" smtClean="0"/>
              <a:t>construction documents</a:t>
            </a:r>
            <a:r>
              <a:rPr lang="en-US" sz="1700" dirty="0" smtClean="0"/>
              <a:t> and other data not required to be prepared by a </a:t>
            </a:r>
            <a:r>
              <a:rPr lang="en-US" sz="1700" i="1" dirty="0" smtClean="0"/>
              <a:t>registered design professional </a:t>
            </a:r>
            <a:r>
              <a:rPr lang="en-US" sz="1700" dirty="0" smtClean="0"/>
              <a:t>if it is found that the nature of the work applied for is such that review of </a:t>
            </a:r>
            <a:r>
              <a:rPr lang="en-US" sz="1700" i="1" dirty="0" smtClean="0"/>
              <a:t>construction documents</a:t>
            </a:r>
            <a:r>
              <a:rPr lang="en-US" sz="1700" dirty="0" smtClean="0"/>
              <a:t> is not necessary to obtain compliance with this code. </a:t>
            </a:r>
          </a:p>
          <a:p>
            <a:pPr algn="just"/>
            <a:endParaRPr lang="en-US" sz="1800" dirty="0" smtClean="0">
              <a:solidFill>
                <a:schemeClr val="accent3">
                  <a:lumMod val="75000"/>
                </a:schemeClr>
              </a:solidFill>
            </a:endParaRPr>
          </a:p>
        </p:txBody>
      </p:sp>
      <p:graphicFrame>
        <p:nvGraphicFramePr>
          <p:cNvPr id="59394" name="Object 7"/>
          <p:cNvGraphicFramePr>
            <a:graphicFrameLocks noChangeAspect="1"/>
          </p:cNvGraphicFramePr>
          <p:nvPr/>
        </p:nvGraphicFramePr>
        <p:xfrm>
          <a:off x="8305800" y="6244370"/>
          <a:ext cx="457200" cy="433022"/>
        </p:xfrm>
        <a:graphic>
          <a:graphicData uri="http://schemas.openxmlformats.org/presentationml/2006/ole">
            <p:oleObj spid="_x0000_s288770" r:id="rId4" imgW="3333333" imgH="3153215" progId="">
              <p:embed/>
            </p:oleObj>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563562"/>
          </a:xfrm>
        </p:spPr>
        <p:txBody>
          <a:bodyPr>
            <a:normAutofit fontScale="90000"/>
          </a:bodyPr>
          <a:lstStyle/>
          <a:p>
            <a:pPr algn="ctr"/>
            <a:r>
              <a:rPr lang="en-US" sz="2700" b="1" i="1" dirty="0" smtClean="0"/>
              <a:t/>
            </a:r>
            <a:br>
              <a:rPr lang="en-US" sz="2700" b="1" i="1" dirty="0" smtClean="0"/>
            </a:br>
            <a:r>
              <a:rPr lang="en-US" sz="4000" b="1" i="1" dirty="0" smtClean="0"/>
              <a:t>Transition to the Ninth Edition</a:t>
            </a:r>
            <a:r>
              <a:rPr lang="en-US" sz="3600" dirty="0" smtClean="0"/>
              <a:t/>
            </a:r>
            <a:br>
              <a:rPr lang="en-US" sz="3600" dirty="0" smtClean="0"/>
            </a:br>
            <a:r>
              <a:rPr lang="en-US" i="1" dirty="0" smtClean="0"/>
              <a:t> </a:t>
            </a:r>
            <a:endParaRPr lang="en-US" b="1" dirty="0"/>
          </a:p>
        </p:txBody>
      </p:sp>
      <p:sp>
        <p:nvSpPr>
          <p:cNvPr id="3" name="Content Placeholder 2"/>
          <p:cNvSpPr>
            <a:spLocks noGrp="1"/>
          </p:cNvSpPr>
          <p:nvPr>
            <p:ph idx="1"/>
          </p:nvPr>
        </p:nvSpPr>
        <p:spPr>
          <a:xfrm>
            <a:off x="1066800" y="762000"/>
            <a:ext cx="7866888" cy="5791200"/>
          </a:xfrm>
        </p:spPr>
        <p:txBody>
          <a:bodyPr>
            <a:noAutofit/>
          </a:bodyPr>
          <a:lstStyle/>
          <a:p>
            <a:pPr algn="just"/>
            <a:r>
              <a:rPr lang="en-US" sz="1800" b="1" dirty="0" smtClean="0">
                <a:solidFill>
                  <a:srgbClr val="C00000"/>
                </a:solidFill>
              </a:rPr>
              <a:t>SECTION 107 CONSTRUCTION DOCUMENTS </a:t>
            </a:r>
            <a:endParaRPr lang="en-US" sz="1800" dirty="0" smtClean="0">
              <a:solidFill>
                <a:srgbClr val="C00000"/>
              </a:solidFill>
            </a:endParaRPr>
          </a:p>
          <a:p>
            <a:pPr algn="just"/>
            <a:r>
              <a:rPr lang="en-US" sz="1800" b="1" dirty="0" smtClean="0">
                <a:solidFill>
                  <a:srgbClr val="C00000"/>
                </a:solidFill>
              </a:rPr>
              <a:t>R107.1.3 Information on braced wall design.</a:t>
            </a:r>
            <a:r>
              <a:rPr lang="en-US" sz="1800" dirty="0" smtClean="0">
                <a:solidFill>
                  <a:srgbClr val="C00000"/>
                </a:solidFill>
              </a:rPr>
              <a:t> </a:t>
            </a:r>
            <a:r>
              <a:rPr lang="en-US" sz="1800" dirty="0" smtClean="0"/>
              <a:t>For buildings and structures utilizing braced wall design, and where required by the building official, braced wall lines shall be identified on the construction documents. Pertinent information including, but not limited to, bracing methods, location and length of braced wall panels and foundation requirements of braced wall panels at top and bottom shall be provided.</a:t>
            </a:r>
          </a:p>
          <a:p>
            <a:r>
              <a:rPr lang="en-US" sz="1800" b="1" dirty="0" smtClean="0">
                <a:solidFill>
                  <a:srgbClr val="C00000"/>
                </a:solidFill>
              </a:rPr>
              <a:t>BRACED WALL LINE.</a:t>
            </a:r>
            <a:r>
              <a:rPr lang="en-US" sz="1800" dirty="0" smtClean="0">
                <a:solidFill>
                  <a:srgbClr val="C00000"/>
                </a:solidFill>
              </a:rPr>
              <a:t>  </a:t>
            </a:r>
            <a:r>
              <a:rPr lang="en-US" sz="1800" dirty="0" smtClean="0"/>
              <a:t>A straight line through the building plan that represents the location of the lateral resistance provided by the wall bracing. </a:t>
            </a:r>
            <a:r>
              <a:rPr lang="en-US" sz="1800" b="1" dirty="0" smtClean="0"/>
              <a:t/>
            </a:r>
            <a:br>
              <a:rPr lang="en-US" sz="1800" b="1" dirty="0" smtClean="0"/>
            </a:br>
            <a:r>
              <a:rPr lang="en-US" sz="1800" b="1" dirty="0" smtClean="0">
                <a:solidFill>
                  <a:srgbClr val="C00000"/>
                </a:solidFill>
              </a:rPr>
              <a:t>BRACED WALL LINE, CONTINUOUSLY SHEATHED.  </a:t>
            </a:r>
            <a:r>
              <a:rPr lang="en-US" sz="1800" dirty="0" smtClean="0"/>
              <a:t>A </a:t>
            </a:r>
            <a:r>
              <a:rPr lang="en-US" sz="1800" i="1" dirty="0" smtClean="0"/>
              <a:t>braced wall line</a:t>
            </a:r>
            <a:r>
              <a:rPr lang="en-US" sz="1800" dirty="0" smtClean="0"/>
              <a:t> with structural sheathing applied to all sheathable surfaces including the areas above and below openings. </a:t>
            </a:r>
            <a:r>
              <a:rPr lang="en-US" sz="1800" b="1" dirty="0" smtClean="0"/>
              <a:t/>
            </a:r>
            <a:br>
              <a:rPr lang="en-US" sz="1800" b="1" dirty="0" smtClean="0"/>
            </a:br>
            <a:r>
              <a:rPr lang="en-US" sz="1800" b="1" dirty="0" smtClean="0">
                <a:solidFill>
                  <a:srgbClr val="C00000"/>
                </a:solidFill>
              </a:rPr>
              <a:t>BRACED WALL PANEL.</a:t>
            </a:r>
            <a:r>
              <a:rPr lang="en-US" sz="1800" dirty="0" smtClean="0">
                <a:solidFill>
                  <a:srgbClr val="C00000"/>
                </a:solidFill>
              </a:rPr>
              <a:t>  </a:t>
            </a:r>
            <a:r>
              <a:rPr lang="en-US" sz="1800" dirty="0" smtClean="0"/>
              <a:t>A full-height section of wall constructed to resist in-plane shear loads through interaction of framing members, sheathing material and anchors.  The panel's length meets the requirements of its particular bracing method, and contributes toward the total amount of bracing required along its </a:t>
            </a:r>
            <a:r>
              <a:rPr lang="en-US" sz="1800" i="1" dirty="0" smtClean="0"/>
              <a:t>braced wall line</a:t>
            </a:r>
            <a:r>
              <a:rPr lang="en-US" sz="1800" dirty="0" smtClean="0"/>
              <a:t> in accordance with Section R602.10.1. </a:t>
            </a:r>
            <a:r>
              <a:rPr lang="en-US" sz="1800" b="1" dirty="0" smtClean="0"/>
              <a:t/>
            </a:r>
            <a:br>
              <a:rPr lang="en-US" sz="1800" b="1" dirty="0" smtClean="0"/>
            </a:br>
            <a:r>
              <a:rPr lang="en-US" sz="1800" b="1" dirty="0" smtClean="0"/>
              <a:t/>
            </a:r>
            <a:br>
              <a:rPr lang="en-US" sz="1800" b="1" dirty="0" smtClean="0"/>
            </a:br>
            <a:endParaRPr lang="en-US" sz="1800" dirty="0" smtClean="0">
              <a:solidFill>
                <a:schemeClr val="accent3">
                  <a:lumMod val="75000"/>
                </a:schemeClr>
              </a:solidFill>
            </a:endParaRPr>
          </a:p>
        </p:txBody>
      </p:sp>
      <p:graphicFrame>
        <p:nvGraphicFramePr>
          <p:cNvPr id="59394" name="Object 7"/>
          <p:cNvGraphicFramePr>
            <a:graphicFrameLocks noChangeAspect="1"/>
          </p:cNvGraphicFramePr>
          <p:nvPr/>
        </p:nvGraphicFramePr>
        <p:xfrm>
          <a:off x="8382000" y="6079881"/>
          <a:ext cx="533400" cy="505192"/>
        </p:xfrm>
        <a:graphic>
          <a:graphicData uri="http://schemas.openxmlformats.org/presentationml/2006/ole">
            <p:oleObj spid="_x0000_s289794" r:id="rId3" imgW="3333333" imgH="3153215" progId="">
              <p:embed/>
            </p:oleObj>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563562"/>
          </a:xfrm>
        </p:spPr>
        <p:txBody>
          <a:bodyPr>
            <a:normAutofit fontScale="90000"/>
          </a:bodyPr>
          <a:lstStyle/>
          <a:p>
            <a:pPr algn="ctr"/>
            <a:r>
              <a:rPr lang="en-US" sz="2700" b="1" i="1" dirty="0" smtClean="0"/>
              <a:t/>
            </a:r>
            <a:br>
              <a:rPr lang="en-US" sz="2700" b="1" i="1" dirty="0" smtClean="0"/>
            </a:br>
            <a:r>
              <a:rPr lang="en-US" sz="4000" b="1" i="1" dirty="0" smtClean="0"/>
              <a:t>Transition to the Ninth Edition</a:t>
            </a:r>
            <a:r>
              <a:rPr lang="en-US" sz="3600" dirty="0" smtClean="0"/>
              <a:t/>
            </a:r>
            <a:br>
              <a:rPr lang="en-US" sz="3600" dirty="0" smtClean="0"/>
            </a:br>
            <a:r>
              <a:rPr lang="en-US" i="1" dirty="0" smtClean="0"/>
              <a:t> </a:t>
            </a:r>
            <a:endParaRPr lang="en-US" b="1" dirty="0"/>
          </a:p>
        </p:txBody>
      </p:sp>
      <p:sp>
        <p:nvSpPr>
          <p:cNvPr id="3" name="Content Placeholder 2"/>
          <p:cNvSpPr>
            <a:spLocks noGrp="1"/>
          </p:cNvSpPr>
          <p:nvPr>
            <p:ph idx="1"/>
          </p:nvPr>
        </p:nvSpPr>
        <p:spPr>
          <a:xfrm>
            <a:off x="990600" y="762000"/>
            <a:ext cx="7943088" cy="5562600"/>
          </a:xfrm>
        </p:spPr>
        <p:txBody>
          <a:bodyPr>
            <a:noAutofit/>
          </a:bodyPr>
          <a:lstStyle/>
          <a:p>
            <a:pPr algn="just"/>
            <a:r>
              <a:rPr lang="en-US" sz="1800" b="1" dirty="0" smtClean="0">
                <a:solidFill>
                  <a:srgbClr val="C00000"/>
                </a:solidFill>
              </a:rPr>
              <a:t>SECTION 107 CONSTRUCTION DOCUMENTS </a:t>
            </a:r>
            <a:endParaRPr lang="en-US" sz="1800" dirty="0" smtClean="0">
              <a:solidFill>
                <a:srgbClr val="C00000"/>
              </a:solidFill>
            </a:endParaRPr>
          </a:p>
          <a:p>
            <a:pPr algn="just"/>
            <a:r>
              <a:rPr lang="en-US" sz="1800" b="1" dirty="0" smtClean="0">
                <a:solidFill>
                  <a:srgbClr val="C00000"/>
                </a:solidFill>
              </a:rPr>
              <a:t>R107.1.4 Information for construction in flood hazard areas.</a:t>
            </a:r>
            <a:r>
              <a:rPr lang="en-US" sz="1800" dirty="0" smtClean="0">
                <a:solidFill>
                  <a:srgbClr val="C00000"/>
                </a:solidFill>
              </a:rPr>
              <a:t> </a:t>
            </a:r>
            <a:r>
              <a:rPr lang="en-US" sz="1800" dirty="0" smtClean="0"/>
              <a:t>For buildings and structures located in whole or in part in flood hazard areas as established by Table R301.2(1), construction documents shall include:</a:t>
            </a:r>
          </a:p>
          <a:p>
            <a:pPr algn="just"/>
            <a:r>
              <a:rPr lang="en-US" sz="1800" dirty="0" smtClean="0"/>
              <a:t>Delineation of flood hazard areas, floodway boundaries and flood zones and the design flood elevation, as appropriate.</a:t>
            </a:r>
          </a:p>
          <a:p>
            <a:pPr lvl="0" algn="just"/>
            <a:r>
              <a:rPr lang="en-US" sz="1800" dirty="0" smtClean="0"/>
              <a:t>The elevation of the proposed lowest floor, including basement; in areas of shallow flooding (AO Zones), the height of the proposed lowest floor, including basement, above the highest adjacent grade.</a:t>
            </a:r>
          </a:p>
          <a:p>
            <a:pPr lvl="0" algn="just"/>
            <a:r>
              <a:rPr lang="en-US" sz="1800" dirty="0" smtClean="0"/>
              <a:t>The elevation of the bottom of the lowest horizontal structural member in coastal high hazard areas (V Zone) and in Coastal A Zones where such zones are delineated on flood hazard maps identified in Section 322.1.1.</a:t>
            </a:r>
          </a:p>
          <a:p>
            <a:pPr lvl="0" algn="just"/>
            <a:r>
              <a:rPr lang="en-US" sz="1800" dirty="0" smtClean="0"/>
              <a:t>If design flood elevations are not included on the community’s Flood Insurance Rate Map (FIRM), the building official and the applicant shall obtain and reasonably utilize any design flood elevation and floodway data available from other sources.</a:t>
            </a:r>
          </a:p>
          <a:p>
            <a:pPr algn="just"/>
            <a:r>
              <a:rPr lang="en-US" sz="1600" dirty="0" smtClean="0">
                <a:solidFill>
                  <a:schemeClr val="accent3">
                    <a:lumMod val="75000"/>
                  </a:schemeClr>
                </a:solidFill>
                <a:hlinkClick r:id="rId3"/>
              </a:rPr>
              <a:t>https://www.floodsmart.gov/floodsmart/pages/flooding_flood_risks/ffr_overview.jsp</a:t>
            </a:r>
            <a:endParaRPr lang="en-US" sz="1600" dirty="0" smtClean="0">
              <a:solidFill>
                <a:schemeClr val="accent3">
                  <a:lumMod val="75000"/>
                </a:schemeClr>
              </a:solidFill>
            </a:endParaRPr>
          </a:p>
          <a:p>
            <a:pPr algn="just">
              <a:buNone/>
            </a:pPr>
            <a:endParaRPr lang="en-US" sz="1600" dirty="0" smtClean="0">
              <a:solidFill>
                <a:schemeClr val="accent3">
                  <a:lumMod val="75000"/>
                </a:schemeClr>
              </a:solidFill>
            </a:endParaRPr>
          </a:p>
        </p:txBody>
      </p:sp>
      <p:graphicFrame>
        <p:nvGraphicFramePr>
          <p:cNvPr id="59394" name="Object 7"/>
          <p:cNvGraphicFramePr>
            <a:graphicFrameLocks noChangeAspect="1"/>
          </p:cNvGraphicFramePr>
          <p:nvPr/>
        </p:nvGraphicFramePr>
        <p:xfrm>
          <a:off x="8382000" y="6224221"/>
          <a:ext cx="533400" cy="505192"/>
        </p:xfrm>
        <a:graphic>
          <a:graphicData uri="http://schemas.openxmlformats.org/presentationml/2006/ole">
            <p:oleObj spid="_x0000_s290818" r:id="rId4" imgW="3333333" imgH="3153215" progId="">
              <p:embed/>
            </p:oleObj>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563562"/>
          </a:xfrm>
        </p:spPr>
        <p:txBody>
          <a:bodyPr>
            <a:normAutofit fontScale="90000"/>
          </a:bodyPr>
          <a:lstStyle/>
          <a:p>
            <a:pPr algn="ctr"/>
            <a:r>
              <a:rPr lang="en-US" sz="2700" b="1" i="1" dirty="0" smtClean="0"/>
              <a:t/>
            </a:r>
            <a:br>
              <a:rPr lang="en-US" sz="2700" b="1" i="1" dirty="0" smtClean="0"/>
            </a:br>
            <a:r>
              <a:rPr lang="en-US" sz="4000" b="1" i="1" dirty="0" smtClean="0"/>
              <a:t>Transition to the Ninth Edition</a:t>
            </a:r>
            <a:r>
              <a:rPr lang="en-US" sz="3600" dirty="0" smtClean="0"/>
              <a:t/>
            </a:r>
            <a:br>
              <a:rPr lang="en-US" sz="3600" dirty="0" smtClean="0"/>
            </a:br>
            <a:r>
              <a:rPr lang="en-US" i="1" dirty="0" smtClean="0"/>
              <a:t> </a:t>
            </a:r>
            <a:endParaRPr lang="en-US" b="1" dirty="0"/>
          </a:p>
        </p:txBody>
      </p:sp>
      <p:sp>
        <p:nvSpPr>
          <p:cNvPr id="3" name="Content Placeholder 2"/>
          <p:cNvSpPr>
            <a:spLocks noGrp="1"/>
          </p:cNvSpPr>
          <p:nvPr>
            <p:ph idx="1"/>
          </p:nvPr>
        </p:nvSpPr>
        <p:spPr>
          <a:xfrm>
            <a:off x="1143000" y="762000"/>
            <a:ext cx="7696200" cy="5562600"/>
          </a:xfrm>
        </p:spPr>
        <p:txBody>
          <a:bodyPr>
            <a:noAutofit/>
          </a:bodyPr>
          <a:lstStyle/>
          <a:p>
            <a:pPr algn="just">
              <a:buNone/>
            </a:pPr>
            <a:endParaRPr lang="en-US" sz="1600" dirty="0" smtClean="0">
              <a:solidFill>
                <a:srgbClr val="C00000"/>
              </a:solidFill>
            </a:endParaRPr>
          </a:p>
          <a:p>
            <a:pPr algn="just">
              <a:buNone/>
            </a:pPr>
            <a:endParaRPr lang="en-US" sz="1600" dirty="0" smtClean="0">
              <a:solidFill>
                <a:srgbClr val="C00000"/>
              </a:solidFill>
            </a:endParaRPr>
          </a:p>
          <a:p>
            <a:pPr algn="just">
              <a:buNone/>
            </a:pPr>
            <a:endParaRPr lang="en-US" sz="1600" dirty="0" smtClean="0">
              <a:solidFill>
                <a:srgbClr val="C00000"/>
              </a:solidFill>
            </a:endParaRPr>
          </a:p>
          <a:p>
            <a:pPr algn="just">
              <a:buNone/>
            </a:pPr>
            <a:endParaRPr lang="en-US" sz="1600" dirty="0" smtClean="0">
              <a:solidFill>
                <a:srgbClr val="C00000"/>
              </a:solidFill>
            </a:endParaRPr>
          </a:p>
          <a:p>
            <a:pPr algn="just">
              <a:buNone/>
            </a:pPr>
            <a:endParaRPr lang="en-US" sz="1600" dirty="0" smtClean="0">
              <a:solidFill>
                <a:srgbClr val="C00000"/>
              </a:solidFill>
            </a:endParaRPr>
          </a:p>
          <a:p>
            <a:pPr algn="just">
              <a:buNone/>
            </a:pPr>
            <a:endParaRPr lang="en-US" sz="1600" dirty="0" smtClean="0">
              <a:solidFill>
                <a:srgbClr val="C00000"/>
              </a:solidFill>
            </a:endParaRPr>
          </a:p>
          <a:p>
            <a:pPr algn="just">
              <a:buNone/>
            </a:pPr>
            <a:endParaRPr lang="en-US" sz="1600" dirty="0" smtClean="0">
              <a:solidFill>
                <a:srgbClr val="C00000"/>
              </a:solidFill>
            </a:endParaRPr>
          </a:p>
          <a:p>
            <a:pPr algn="just">
              <a:buNone/>
            </a:pPr>
            <a:endParaRPr lang="en-US" sz="1600" dirty="0" smtClean="0">
              <a:solidFill>
                <a:srgbClr val="C00000"/>
              </a:solidFill>
            </a:endParaRPr>
          </a:p>
          <a:p>
            <a:pPr algn="just">
              <a:buNone/>
            </a:pPr>
            <a:endParaRPr lang="en-US" sz="1600" dirty="0" smtClean="0">
              <a:solidFill>
                <a:srgbClr val="C00000"/>
              </a:solidFill>
            </a:endParaRPr>
          </a:p>
          <a:p>
            <a:pPr algn="just">
              <a:buNone/>
            </a:pPr>
            <a:endParaRPr lang="en-US" sz="1600" dirty="0" smtClean="0">
              <a:solidFill>
                <a:srgbClr val="C00000"/>
              </a:solidFill>
            </a:endParaRPr>
          </a:p>
          <a:p>
            <a:pPr algn="just"/>
            <a:r>
              <a:rPr lang="en-US" sz="1800" b="1" dirty="0" smtClean="0">
                <a:solidFill>
                  <a:srgbClr val="C00000"/>
                </a:solidFill>
              </a:rPr>
              <a:t>About Flood Map Service Center</a:t>
            </a:r>
          </a:p>
          <a:p>
            <a:pPr algn="just"/>
            <a:r>
              <a:rPr lang="en-US" sz="1800" dirty="0" smtClean="0"/>
              <a:t>The FEMA Flood Map Service Center (MSC) is the official public source for flood hazard information produced in support of the National Flood Insurance Program (NFIP). Use the MSC to find your official flood map, access a range of other flood hazard products, and take advantage of tools for better understanding flood risk.</a:t>
            </a:r>
          </a:p>
          <a:p>
            <a:pPr algn="just"/>
            <a:r>
              <a:rPr lang="en-US" sz="1800" dirty="0" smtClean="0">
                <a:hlinkClick r:id="rId3"/>
              </a:rPr>
              <a:t>https://msc.fema.gov/portal</a:t>
            </a:r>
            <a:endParaRPr lang="en-US" sz="1800" dirty="0" smtClean="0"/>
          </a:p>
          <a:p>
            <a:endParaRPr lang="en-US" sz="1600" dirty="0" smtClean="0"/>
          </a:p>
          <a:p>
            <a:pPr algn="just">
              <a:buNone/>
            </a:pPr>
            <a:endParaRPr lang="en-US" sz="1600" dirty="0" smtClean="0">
              <a:solidFill>
                <a:srgbClr val="C00000"/>
              </a:solidFill>
            </a:endParaRPr>
          </a:p>
        </p:txBody>
      </p:sp>
      <p:graphicFrame>
        <p:nvGraphicFramePr>
          <p:cNvPr id="59394" name="Object 7"/>
          <p:cNvGraphicFramePr>
            <a:graphicFrameLocks noChangeAspect="1"/>
          </p:cNvGraphicFramePr>
          <p:nvPr/>
        </p:nvGraphicFramePr>
        <p:xfrm>
          <a:off x="8018018" y="6019799"/>
          <a:ext cx="668781" cy="633413"/>
        </p:xfrm>
        <a:graphic>
          <a:graphicData uri="http://schemas.openxmlformats.org/presentationml/2006/ole">
            <p:oleObj spid="_x0000_s294914" r:id="rId4" imgW="3333333" imgH="3153215" progId="">
              <p:embed/>
            </p:oleObj>
          </a:graphicData>
        </a:graphic>
      </p:graphicFrame>
      <p:pic>
        <p:nvPicPr>
          <p:cNvPr id="5" name="Picture 4" descr="Preparation and Recovery Overview"/>
          <p:cNvPicPr/>
          <p:nvPr/>
        </p:nvPicPr>
        <p:blipFill>
          <a:blip r:embed="rId5" cstate="print"/>
          <a:srcRect/>
          <a:stretch>
            <a:fillRect/>
          </a:stretch>
        </p:blipFill>
        <p:spPr bwMode="auto">
          <a:xfrm>
            <a:off x="1600200" y="914401"/>
            <a:ext cx="6553200" cy="2819399"/>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152400"/>
            <a:ext cx="7498080" cy="609600"/>
          </a:xfrm>
        </p:spPr>
        <p:txBody>
          <a:bodyPr>
            <a:normAutofit fontScale="90000"/>
          </a:bodyPr>
          <a:lstStyle/>
          <a:p>
            <a:pPr algn="ctr"/>
            <a:r>
              <a:rPr lang="en-US" sz="2700" b="1" i="1" dirty="0" smtClean="0"/>
              <a:t/>
            </a:r>
            <a:br>
              <a:rPr lang="en-US" sz="2700" b="1" i="1" dirty="0" smtClean="0"/>
            </a:br>
            <a:r>
              <a:rPr lang="en-US" sz="4000" b="1" i="1" dirty="0" smtClean="0"/>
              <a:t>Transition to the Ninth Edition</a:t>
            </a:r>
            <a:r>
              <a:rPr lang="en-US" sz="3600" dirty="0" smtClean="0"/>
              <a:t/>
            </a:r>
            <a:br>
              <a:rPr lang="en-US" sz="3600" dirty="0" smtClean="0"/>
            </a:br>
            <a:r>
              <a:rPr lang="en-US" i="1" dirty="0" smtClean="0"/>
              <a:t> </a:t>
            </a:r>
            <a:endParaRPr lang="en-US" b="1" dirty="0"/>
          </a:p>
        </p:txBody>
      </p:sp>
      <p:sp>
        <p:nvSpPr>
          <p:cNvPr id="3" name="Content Placeholder 2"/>
          <p:cNvSpPr>
            <a:spLocks noGrp="1"/>
          </p:cNvSpPr>
          <p:nvPr>
            <p:ph idx="1"/>
          </p:nvPr>
        </p:nvSpPr>
        <p:spPr>
          <a:xfrm>
            <a:off x="990600" y="685800"/>
            <a:ext cx="7943088" cy="5791200"/>
          </a:xfrm>
        </p:spPr>
        <p:txBody>
          <a:bodyPr>
            <a:noAutofit/>
          </a:bodyPr>
          <a:lstStyle/>
          <a:p>
            <a:pPr algn="just">
              <a:buNone/>
            </a:pPr>
            <a:r>
              <a:rPr lang="en-US" sz="1600" b="1" dirty="0" smtClean="0">
                <a:solidFill>
                  <a:srgbClr val="C00000"/>
                </a:solidFill>
              </a:rPr>
              <a:t>SECTION 105 PERMITS</a:t>
            </a:r>
          </a:p>
          <a:p>
            <a:pPr algn="just">
              <a:buNone/>
            </a:pPr>
            <a:r>
              <a:rPr lang="en-US" sz="1600" b="1" dirty="0" smtClean="0">
                <a:solidFill>
                  <a:srgbClr val="C00000"/>
                </a:solidFill>
              </a:rPr>
              <a:t>R107.1.5 Manufactured Buildings and Modular Homes</a:t>
            </a:r>
            <a:r>
              <a:rPr lang="en-US" sz="1600" dirty="0" smtClean="0">
                <a:solidFill>
                  <a:srgbClr val="C00000"/>
                </a:solidFill>
              </a:rPr>
              <a:t>.  </a:t>
            </a:r>
            <a:r>
              <a:rPr lang="en-US" sz="1600" dirty="0" smtClean="0"/>
              <a:t>Document submittal shall be as follows:</a:t>
            </a:r>
          </a:p>
          <a:p>
            <a:pPr algn="just"/>
            <a:r>
              <a:rPr lang="en-US" sz="1600" dirty="0" smtClean="0"/>
              <a:t>Site specific plans and specifications.</a:t>
            </a:r>
          </a:p>
          <a:p>
            <a:pPr lvl="0" algn="just"/>
            <a:r>
              <a:rPr lang="en-US" sz="1600" dirty="0" smtClean="0"/>
              <a:t>Plan Identification Number Assignment Form with BBRS number.  This is to confirm plans have been </a:t>
            </a:r>
            <a:r>
              <a:rPr lang="en-US" sz="1600" i="1" dirty="0" smtClean="0"/>
              <a:t>approved</a:t>
            </a:r>
            <a:r>
              <a:rPr lang="en-US" sz="1600" dirty="0" smtClean="0"/>
              <a:t> by the State and must include a stamp approval and signature.</a:t>
            </a:r>
          </a:p>
          <a:p>
            <a:pPr lvl="0" algn="just"/>
            <a:r>
              <a:rPr lang="en-US" sz="1600" dirty="0" smtClean="0"/>
              <a:t>Plans must be stamped on every page by a Third Party Inspection Agency.</a:t>
            </a:r>
          </a:p>
          <a:p>
            <a:pPr lvl="0" algn="just"/>
            <a:r>
              <a:rPr lang="en-US" sz="1600" dirty="0" smtClean="0"/>
              <a:t>Every page showing calculations by a </a:t>
            </a:r>
            <a:r>
              <a:rPr lang="en-US" sz="1600" i="1" dirty="0" smtClean="0"/>
              <a:t>registered design professional</a:t>
            </a:r>
            <a:r>
              <a:rPr lang="en-US" sz="1600" dirty="0" smtClean="0"/>
              <a:t> must be provided with their stamp and signature.</a:t>
            </a:r>
          </a:p>
          <a:p>
            <a:pPr lvl="0" algn="just"/>
            <a:r>
              <a:rPr lang="en-US" sz="1600" dirty="0" smtClean="0"/>
              <a:t>Energy compliance certificate.</a:t>
            </a:r>
          </a:p>
          <a:p>
            <a:pPr lvl="0" algn="just"/>
            <a:r>
              <a:rPr lang="en-US" sz="1600" dirty="0" smtClean="0"/>
              <a:t>Set manuals are required to be on site at time of project set and must be specific to the project.</a:t>
            </a:r>
          </a:p>
          <a:p>
            <a:pPr algn="just"/>
            <a:r>
              <a:rPr lang="en-US" sz="1600" b="1" dirty="0" smtClean="0">
                <a:solidFill>
                  <a:srgbClr val="C00000"/>
                </a:solidFill>
              </a:rPr>
              <a:t>Exception</a:t>
            </a:r>
            <a:r>
              <a:rPr lang="en-US" sz="1600" dirty="0" smtClean="0">
                <a:solidFill>
                  <a:srgbClr val="C00000"/>
                </a:solidFill>
              </a:rPr>
              <a:t>:  </a:t>
            </a:r>
            <a:r>
              <a:rPr lang="en-US" sz="1600" dirty="0" smtClean="0"/>
              <a:t>If all connection details are provided on the plans then the set manual is not required.</a:t>
            </a:r>
          </a:p>
          <a:p>
            <a:pPr lvl="0" algn="just"/>
            <a:r>
              <a:rPr lang="en-US" sz="1600" dirty="0" smtClean="0"/>
              <a:t>Set crew information must accompany the plan submittal package with </a:t>
            </a:r>
            <a:r>
              <a:rPr lang="en-US" sz="1600" i="1" dirty="0" smtClean="0"/>
              <a:t>approved</a:t>
            </a:r>
            <a:r>
              <a:rPr lang="en-US" sz="1600" dirty="0" smtClean="0"/>
              <a:t> certification from manufacturer.</a:t>
            </a:r>
          </a:p>
          <a:p>
            <a:pPr algn="just"/>
            <a:r>
              <a:rPr lang="en-US" sz="1600" b="1" dirty="0" smtClean="0">
                <a:solidFill>
                  <a:srgbClr val="C00000"/>
                </a:solidFill>
              </a:rPr>
              <a:t>R107.1.6 Townhouse buildings greater than 35,000 cubic feet.</a:t>
            </a:r>
            <a:r>
              <a:rPr lang="en-US" sz="1600" dirty="0" smtClean="0">
                <a:solidFill>
                  <a:srgbClr val="C00000"/>
                </a:solidFill>
              </a:rPr>
              <a:t>  </a:t>
            </a:r>
            <a:r>
              <a:rPr lang="en-US" sz="1600" dirty="0" smtClean="0"/>
              <a:t>Such buildings require </a:t>
            </a:r>
            <a:r>
              <a:rPr lang="en-US" sz="1600" i="1" dirty="0" smtClean="0"/>
              <a:t>registered design professional</a:t>
            </a:r>
            <a:r>
              <a:rPr lang="en-US" sz="1600" dirty="0" smtClean="0"/>
              <a:t> services in accordance with 780 CMR 107.6 </a:t>
            </a:r>
            <a:r>
              <a:rPr lang="en-US" sz="1600" i="1" dirty="0" smtClean="0"/>
              <a:t>Construction Control</a:t>
            </a:r>
            <a:r>
              <a:rPr lang="en-US" sz="1600" dirty="0" smtClean="0"/>
              <a:t>. </a:t>
            </a:r>
          </a:p>
          <a:p>
            <a:pPr>
              <a:buNone/>
            </a:pPr>
            <a:endParaRPr lang="en-US" sz="1800" dirty="0" smtClean="0"/>
          </a:p>
          <a:p>
            <a:pPr algn="just">
              <a:buNone/>
            </a:pPr>
            <a:r>
              <a:rPr lang="en-US" sz="1800" b="1" dirty="0" smtClean="0"/>
              <a:t/>
            </a:r>
            <a:br>
              <a:rPr lang="en-US" sz="1800" b="1" dirty="0" smtClean="0"/>
            </a:br>
            <a:endParaRPr lang="en-US" sz="1800" dirty="0" smtClean="0">
              <a:solidFill>
                <a:schemeClr val="accent3">
                  <a:lumMod val="75000"/>
                </a:schemeClr>
              </a:solidFill>
            </a:endParaRPr>
          </a:p>
        </p:txBody>
      </p:sp>
      <p:graphicFrame>
        <p:nvGraphicFramePr>
          <p:cNvPr id="59394" name="Object 7"/>
          <p:cNvGraphicFramePr>
            <a:graphicFrameLocks noChangeAspect="1"/>
          </p:cNvGraphicFramePr>
          <p:nvPr/>
        </p:nvGraphicFramePr>
        <p:xfrm>
          <a:off x="8386255" y="6248400"/>
          <a:ext cx="427416" cy="404813"/>
        </p:xfrm>
        <a:graphic>
          <a:graphicData uri="http://schemas.openxmlformats.org/presentationml/2006/ole">
            <p:oleObj spid="_x0000_s293890" r:id="rId3" imgW="3333333" imgH="3153215" progId="">
              <p:embed/>
            </p:oleObj>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152400"/>
            <a:ext cx="7498080" cy="609600"/>
          </a:xfrm>
        </p:spPr>
        <p:txBody>
          <a:bodyPr>
            <a:normAutofit fontScale="90000"/>
          </a:bodyPr>
          <a:lstStyle/>
          <a:p>
            <a:pPr algn="ctr"/>
            <a:r>
              <a:rPr lang="en-US" sz="2700" b="1" i="1" dirty="0" smtClean="0"/>
              <a:t/>
            </a:r>
            <a:br>
              <a:rPr lang="en-US" sz="2700" b="1" i="1" dirty="0" smtClean="0"/>
            </a:br>
            <a:r>
              <a:rPr lang="en-US" sz="4000" b="1" i="1" dirty="0" smtClean="0"/>
              <a:t>Transition to the Ninth Edition</a:t>
            </a:r>
            <a:r>
              <a:rPr lang="en-US" sz="3600" dirty="0" smtClean="0"/>
              <a:t/>
            </a:r>
            <a:br>
              <a:rPr lang="en-US" sz="3600" dirty="0" smtClean="0"/>
            </a:br>
            <a:r>
              <a:rPr lang="en-US" i="1" dirty="0" smtClean="0"/>
              <a:t> </a:t>
            </a:r>
            <a:endParaRPr lang="en-US" b="1" dirty="0"/>
          </a:p>
        </p:txBody>
      </p:sp>
      <p:sp>
        <p:nvSpPr>
          <p:cNvPr id="3" name="Content Placeholder 2"/>
          <p:cNvSpPr>
            <a:spLocks noGrp="1"/>
          </p:cNvSpPr>
          <p:nvPr>
            <p:ph idx="1"/>
          </p:nvPr>
        </p:nvSpPr>
        <p:spPr>
          <a:xfrm>
            <a:off x="1219200" y="685800"/>
            <a:ext cx="7714488" cy="5638800"/>
          </a:xfrm>
        </p:spPr>
        <p:txBody>
          <a:bodyPr>
            <a:noAutofit/>
          </a:bodyPr>
          <a:lstStyle/>
          <a:p>
            <a:pPr algn="just">
              <a:buNone/>
            </a:pPr>
            <a:r>
              <a:rPr lang="en-US" sz="2000" b="1" dirty="0" smtClean="0">
                <a:solidFill>
                  <a:srgbClr val="C00000"/>
                </a:solidFill>
              </a:rPr>
              <a:t>	SECTION 107 CONSTRUCTION DOCUMENTS </a:t>
            </a:r>
            <a:endParaRPr lang="en-US" sz="2000" dirty="0" smtClean="0">
              <a:solidFill>
                <a:srgbClr val="C00000"/>
              </a:solidFill>
            </a:endParaRPr>
          </a:p>
          <a:p>
            <a:pPr algn="just">
              <a:buNone/>
            </a:pPr>
            <a:r>
              <a:rPr lang="en-US" sz="2000" b="1" dirty="0" smtClean="0">
                <a:solidFill>
                  <a:srgbClr val="C00000"/>
                </a:solidFill>
              </a:rPr>
              <a:t>	</a:t>
            </a:r>
          </a:p>
          <a:p>
            <a:pPr algn="just">
              <a:buNone/>
            </a:pPr>
            <a:r>
              <a:rPr lang="en-US" sz="2000" b="1" dirty="0" smtClean="0">
                <a:solidFill>
                  <a:srgbClr val="C00000"/>
                </a:solidFill>
              </a:rPr>
              <a:t>	R107.3.4 Fire Department Review</a:t>
            </a:r>
            <a:r>
              <a:rPr lang="en-US" sz="2000" dirty="0" smtClean="0">
                <a:solidFill>
                  <a:srgbClr val="C00000"/>
                </a:solidFill>
              </a:rPr>
              <a:t>.  </a:t>
            </a:r>
            <a:r>
              <a:rPr lang="en-US" sz="2000" dirty="0" smtClean="0"/>
              <a:t>For </a:t>
            </a:r>
            <a:r>
              <a:rPr lang="en-US" sz="2000" i="1" dirty="0" smtClean="0"/>
              <a:t>permits</a:t>
            </a:r>
            <a:r>
              <a:rPr lang="en-US" sz="2000" dirty="0" smtClean="0"/>
              <a:t> that include </a:t>
            </a:r>
            <a:r>
              <a:rPr lang="en-US" sz="2000" i="1" dirty="0" smtClean="0"/>
              <a:t>fire protection systems</a:t>
            </a:r>
            <a:r>
              <a:rPr lang="en-US" sz="2000" dirty="0" smtClean="0"/>
              <a:t> work </a:t>
            </a:r>
            <a:r>
              <a:rPr lang="en-US" sz="2000" i="1" dirty="0" smtClean="0"/>
              <a:t>construction documents</a:t>
            </a:r>
            <a:r>
              <a:rPr lang="en-US" sz="2000" dirty="0" smtClean="0"/>
              <a:t> shall be filed with the </a:t>
            </a:r>
            <a:r>
              <a:rPr lang="en-US" sz="2000" i="1" dirty="0" smtClean="0"/>
              <a:t>building official</a:t>
            </a:r>
            <a:r>
              <a:rPr lang="en-US" sz="2000" dirty="0" smtClean="0"/>
              <a:t> who shall cause them to be filed with the head of the local fire department for review.  The fire department shall have ten‑working days after receiving the documents to complete its review. Upon the fire department's written request, the </a:t>
            </a:r>
            <a:r>
              <a:rPr lang="en-US" sz="2000" i="1" dirty="0" smtClean="0"/>
              <a:t>building official</a:t>
            </a:r>
            <a:r>
              <a:rPr lang="en-US" sz="2000" dirty="0" smtClean="0"/>
              <a:t> may grant one or more extensions up to a total review period maximum of 30‑days.  If the fire department review is not received within the allowed time frame the </a:t>
            </a:r>
            <a:r>
              <a:rPr lang="en-US" sz="2000" i="1" dirty="0" smtClean="0"/>
              <a:t>building official</a:t>
            </a:r>
            <a:r>
              <a:rPr lang="en-US" sz="2000" dirty="0" smtClean="0"/>
              <a:t> may upon review deem the documents in compliance with this code. If the head of the local fire department believes such </a:t>
            </a:r>
            <a:r>
              <a:rPr lang="en-US" sz="2000" i="1" dirty="0" smtClean="0"/>
              <a:t>construction documents</a:t>
            </a:r>
            <a:r>
              <a:rPr lang="en-US" sz="2000" dirty="0" smtClean="0"/>
              <a:t> to be noncompliant with this code or reference standards, he or she shall notify the </a:t>
            </a:r>
            <a:r>
              <a:rPr lang="en-US" sz="2000" i="1" dirty="0" smtClean="0"/>
              <a:t>building official</a:t>
            </a:r>
            <a:r>
              <a:rPr lang="en-US" sz="2000" dirty="0" smtClean="0"/>
              <a:t> (refer to M.G.L. c. 148, § 28A) in writing citing relevant sections of noncompliance with this code or the section of the referenced standards. </a:t>
            </a:r>
          </a:p>
          <a:p>
            <a:pPr algn="just">
              <a:buNone/>
            </a:pPr>
            <a:endParaRPr lang="en-US" sz="2000" dirty="0" smtClean="0">
              <a:solidFill>
                <a:schemeClr val="accent3">
                  <a:lumMod val="75000"/>
                </a:schemeClr>
              </a:solidFill>
            </a:endParaRPr>
          </a:p>
        </p:txBody>
      </p:sp>
      <p:graphicFrame>
        <p:nvGraphicFramePr>
          <p:cNvPr id="59394" name="Object 7"/>
          <p:cNvGraphicFramePr>
            <a:graphicFrameLocks noChangeAspect="1"/>
          </p:cNvGraphicFramePr>
          <p:nvPr/>
        </p:nvGraphicFramePr>
        <p:xfrm>
          <a:off x="8077200" y="5927481"/>
          <a:ext cx="685800" cy="649532"/>
        </p:xfrm>
        <a:graphic>
          <a:graphicData uri="http://schemas.openxmlformats.org/presentationml/2006/ole">
            <p:oleObj spid="_x0000_s295938" r:id="rId3" imgW="3333333" imgH="3153215" progId="">
              <p:embed/>
            </p:oleObj>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1401762"/>
          </a:xfrm>
        </p:spPr>
        <p:txBody>
          <a:bodyPr>
            <a:normAutofit fontScale="90000"/>
          </a:bodyPr>
          <a:lstStyle/>
          <a:p>
            <a:pPr algn="ctr"/>
            <a:r>
              <a:rPr lang="en-US" sz="2700" b="1" i="1" dirty="0" smtClean="0"/>
              <a:t/>
            </a:r>
            <a:br>
              <a:rPr lang="en-US" sz="2700" b="1" i="1" dirty="0" smtClean="0"/>
            </a:br>
            <a:r>
              <a:rPr lang="en-US" sz="3100" b="1" i="1" dirty="0" smtClean="0"/>
              <a:t>Introduction to IRC</a:t>
            </a:r>
            <a:br>
              <a:rPr lang="en-US" sz="3100" b="1" i="1" dirty="0" smtClean="0"/>
            </a:br>
            <a:r>
              <a:rPr lang="en-US" sz="3100" b="1" i="1" dirty="0" smtClean="0"/>
              <a:t>International Code Council (ICC)</a:t>
            </a:r>
            <a:r>
              <a:rPr lang="en-US" dirty="0" smtClean="0"/>
              <a:t/>
            </a:r>
            <a:br>
              <a:rPr lang="en-US" dirty="0" smtClean="0"/>
            </a:br>
            <a:r>
              <a:rPr lang="en-US" i="1" dirty="0" smtClean="0"/>
              <a:t> </a:t>
            </a:r>
            <a:endParaRPr lang="en-US" b="1" dirty="0"/>
          </a:p>
        </p:txBody>
      </p:sp>
      <p:sp>
        <p:nvSpPr>
          <p:cNvPr id="3" name="Content Placeholder 2"/>
          <p:cNvSpPr>
            <a:spLocks noGrp="1"/>
          </p:cNvSpPr>
          <p:nvPr>
            <p:ph idx="1"/>
          </p:nvPr>
        </p:nvSpPr>
        <p:spPr/>
        <p:txBody>
          <a:bodyPr>
            <a:normAutofit/>
          </a:bodyPr>
          <a:lstStyle/>
          <a:p>
            <a:endParaRPr lang="en-US" dirty="0" smtClean="0"/>
          </a:p>
          <a:p>
            <a:endParaRPr lang="en-US" dirty="0" smtClean="0"/>
          </a:p>
          <a:p>
            <a:endParaRPr lang="en-US" dirty="0" smtClean="0"/>
          </a:p>
          <a:p>
            <a:endParaRPr lang="en-US" b="1" dirty="0" smtClean="0">
              <a:solidFill>
                <a:schemeClr val="tx2">
                  <a:lumMod val="60000"/>
                  <a:lumOff val="40000"/>
                </a:schemeClr>
              </a:solidFill>
            </a:endParaRPr>
          </a:p>
        </p:txBody>
      </p:sp>
      <p:graphicFrame>
        <p:nvGraphicFramePr>
          <p:cNvPr id="59394" name="Object 7"/>
          <p:cNvGraphicFramePr>
            <a:graphicFrameLocks noChangeAspect="1"/>
          </p:cNvGraphicFramePr>
          <p:nvPr/>
        </p:nvGraphicFramePr>
        <p:xfrm>
          <a:off x="8250874" y="5791199"/>
          <a:ext cx="588326" cy="557213"/>
        </p:xfrm>
        <a:graphic>
          <a:graphicData uri="http://schemas.openxmlformats.org/presentationml/2006/ole">
            <p:oleObj spid="_x0000_s101378" r:id="rId3" imgW="3333333" imgH="3153215" progId="">
              <p:embed/>
            </p:oleObj>
          </a:graphicData>
        </a:graphic>
      </p:graphicFrame>
      <p:pic>
        <p:nvPicPr>
          <p:cNvPr id="101380" name="Picture 4" descr="2015 Complete 14 Collection (Includes IgCC) (Cover Image)"/>
          <p:cNvPicPr>
            <a:picLocks noChangeAspect="1" noChangeArrowheads="1"/>
          </p:cNvPicPr>
          <p:nvPr/>
        </p:nvPicPr>
        <p:blipFill>
          <a:blip r:embed="rId4" cstate="print"/>
          <a:srcRect/>
          <a:stretch>
            <a:fillRect/>
          </a:stretch>
        </p:blipFill>
        <p:spPr bwMode="auto">
          <a:xfrm>
            <a:off x="2514600" y="2057400"/>
            <a:ext cx="5486400" cy="3810000"/>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152400"/>
            <a:ext cx="7498080" cy="609600"/>
          </a:xfrm>
        </p:spPr>
        <p:txBody>
          <a:bodyPr>
            <a:normAutofit fontScale="90000"/>
          </a:bodyPr>
          <a:lstStyle/>
          <a:p>
            <a:pPr algn="ctr"/>
            <a:r>
              <a:rPr lang="en-US" sz="2700" b="1" i="1" dirty="0" smtClean="0"/>
              <a:t/>
            </a:r>
            <a:br>
              <a:rPr lang="en-US" sz="2700" b="1" i="1" dirty="0" smtClean="0"/>
            </a:br>
            <a:r>
              <a:rPr lang="en-US" sz="4000" b="1" i="1" dirty="0" smtClean="0"/>
              <a:t>Transition to the Ninth Edition</a:t>
            </a:r>
            <a:r>
              <a:rPr lang="en-US" sz="3600" dirty="0" smtClean="0"/>
              <a:t/>
            </a:r>
            <a:br>
              <a:rPr lang="en-US" sz="3600" dirty="0" smtClean="0"/>
            </a:br>
            <a:r>
              <a:rPr lang="en-US" i="1" dirty="0" smtClean="0"/>
              <a:t> </a:t>
            </a:r>
            <a:endParaRPr lang="en-US" b="1" dirty="0"/>
          </a:p>
        </p:txBody>
      </p:sp>
      <p:sp>
        <p:nvSpPr>
          <p:cNvPr id="3" name="Content Placeholder 2"/>
          <p:cNvSpPr>
            <a:spLocks noGrp="1"/>
          </p:cNvSpPr>
          <p:nvPr>
            <p:ph idx="1"/>
          </p:nvPr>
        </p:nvSpPr>
        <p:spPr>
          <a:xfrm>
            <a:off x="1219200" y="685800"/>
            <a:ext cx="7714488" cy="5638800"/>
          </a:xfrm>
        </p:spPr>
        <p:txBody>
          <a:bodyPr>
            <a:noAutofit/>
          </a:bodyPr>
          <a:lstStyle/>
          <a:p>
            <a:pPr>
              <a:buNone/>
            </a:pPr>
            <a:r>
              <a:rPr lang="en-US" sz="1600" b="1" dirty="0" smtClean="0">
                <a:solidFill>
                  <a:srgbClr val="C00000"/>
                </a:solidFill>
              </a:rPr>
              <a:t>SECTION 114  VIOLATIONS</a:t>
            </a:r>
            <a:endParaRPr lang="en-US" sz="1600" dirty="0" smtClean="0">
              <a:solidFill>
                <a:srgbClr val="C00000"/>
              </a:solidFill>
            </a:endParaRPr>
          </a:p>
          <a:p>
            <a:pPr algn="just"/>
            <a:r>
              <a:rPr lang="en-US" sz="1600" b="1" dirty="0" smtClean="0"/>
              <a:t> </a:t>
            </a:r>
            <a:r>
              <a:rPr lang="en-US" sz="1600" b="1" dirty="0" smtClean="0">
                <a:solidFill>
                  <a:srgbClr val="C00000"/>
                </a:solidFill>
              </a:rPr>
              <a:t>R114.1 Unlawful Acts</a:t>
            </a:r>
            <a:r>
              <a:rPr lang="en-US" sz="1600" dirty="0" smtClean="0">
                <a:solidFill>
                  <a:srgbClr val="C00000"/>
                </a:solidFill>
              </a:rPr>
              <a:t>.  </a:t>
            </a:r>
            <a:r>
              <a:rPr lang="en-US" sz="1600" dirty="0" smtClean="0"/>
              <a:t>It shall be unlawful for any person, firm or corporation to erect, construct, alter, extend, repair, move, remove, demolish, occupy or change the use or occupancy of any building, structure or equipment regulated by this code, or cause same to be done, in conflict with or in violation of any of the provisions of this code.</a:t>
            </a:r>
          </a:p>
          <a:p>
            <a:pPr algn="just"/>
            <a:r>
              <a:rPr lang="en-US" sz="1600" dirty="0" smtClean="0"/>
              <a:t> </a:t>
            </a:r>
            <a:r>
              <a:rPr lang="en-US" sz="1600" b="1" dirty="0" smtClean="0">
                <a:solidFill>
                  <a:srgbClr val="C00000"/>
                </a:solidFill>
              </a:rPr>
              <a:t>R114.2 Notice of Violation</a:t>
            </a:r>
            <a:r>
              <a:rPr lang="en-US" sz="1600" dirty="0" smtClean="0">
                <a:solidFill>
                  <a:srgbClr val="C00000"/>
                </a:solidFill>
              </a:rPr>
              <a:t>.  </a:t>
            </a:r>
            <a:r>
              <a:rPr lang="en-US" sz="1600" dirty="0" smtClean="0"/>
              <a:t>The </a:t>
            </a:r>
            <a:r>
              <a:rPr lang="en-US" sz="1600" i="1" dirty="0" smtClean="0"/>
              <a:t>building official</a:t>
            </a:r>
            <a:r>
              <a:rPr lang="en-US" sz="1600" dirty="0" smtClean="0"/>
              <a:t> is authorized to serve a notice of violation or order on the person responsible for the erection, construction, alteration, extension, repair, moving, removal, demolition or occupancy of a building or structure in violation of the provisions of this code, or in violation of a </a:t>
            </a:r>
            <a:r>
              <a:rPr lang="en-US" sz="1600" i="1" dirty="0" smtClean="0"/>
              <a:t>permit</a:t>
            </a:r>
            <a:r>
              <a:rPr lang="en-US" sz="1600" dirty="0" smtClean="0"/>
              <a:t> or certificate issued under the provisions of this code.  Such order shall direct the discontinuance of the illegal action or condition and the abatement of the violation.</a:t>
            </a:r>
          </a:p>
          <a:p>
            <a:pPr algn="just"/>
            <a:r>
              <a:rPr lang="en-US" sz="1600" b="1" dirty="0" smtClean="0">
                <a:solidFill>
                  <a:srgbClr val="C00000"/>
                </a:solidFill>
              </a:rPr>
              <a:t>SECTION 113 APPEALS</a:t>
            </a:r>
            <a:endParaRPr lang="en-US" sz="1600" dirty="0" smtClean="0">
              <a:solidFill>
                <a:srgbClr val="C00000"/>
              </a:solidFill>
            </a:endParaRPr>
          </a:p>
          <a:p>
            <a:pPr algn="just"/>
            <a:r>
              <a:rPr lang="en-US" sz="1600" b="1" dirty="0" smtClean="0">
                <a:solidFill>
                  <a:srgbClr val="C00000"/>
                </a:solidFill>
              </a:rPr>
              <a:t> R113.1 General</a:t>
            </a:r>
            <a:r>
              <a:rPr lang="en-US" sz="1600" dirty="0" smtClean="0">
                <a:solidFill>
                  <a:srgbClr val="C00000"/>
                </a:solidFill>
              </a:rPr>
              <a:t>.  </a:t>
            </a:r>
            <a:r>
              <a:rPr lang="en-US" sz="1600" dirty="0" smtClean="0"/>
              <a:t>Appeals of orders, decisions, determinations and failures to act made by any state or local agency or any person or state or local agency charged with the administration or enforcement of the state building code or any of its rules and regulations, except the specialized codes of M.G.L. c. 143, § 96 relative to the application and interpretation of this code shall be addressed by the building code appeals board in accordance with M.G.L. c. 143, § 100. An application to file an appeal may be found at </a:t>
            </a:r>
            <a:r>
              <a:rPr lang="en-US" sz="1600" u="sng" dirty="0" smtClean="0"/>
              <a:t>www.mass.gov/dps</a:t>
            </a:r>
            <a:endParaRPr lang="en-US" sz="1600" dirty="0" smtClean="0"/>
          </a:p>
          <a:p>
            <a:pPr algn="just">
              <a:buNone/>
            </a:pPr>
            <a:endParaRPr lang="en-US" sz="1800" dirty="0" smtClean="0">
              <a:solidFill>
                <a:schemeClr val="accent3">
                  <a:lumMod val="75000"/>
                </a:schemeClr>
              </a:solidFill>
            </a:endParaRPr>
          </a:p>
        </p:txBody>
      </p:sp>
      <p:graphicFrame>
        <p:nvGraphicFramePr>
          <p:cNvPr id="59394" name="Object 7"/>
          <p:cNvGraphicFramePr>
            <a:graphicFrameLocks noChangeAspect="1"/>
          </p:cNvGraphicFramePr>
          <p:nvPr/>
        </p:nvGraphicFramePr>
        <p:xfrm>
          <a:off x="8153400" y="5931511"/>
          <a:ext cx="762000" cy="721702"/>
        </p:xfrm>
        <a:graphic>
          <a:graphicData uri="http://schemas.openxmlformats.org/presentationml/2006/ole">
            <p:oleObj spid="_x0000_s297986" r:id="rId3" imgW="3333333" imgH="3153215" progId="">
              <p:embed/>
            </p:oleObj>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792480"/>
          </a:xfrm>
        </p:spPr>
        <p:txBody>
          <a:bodyPr>
            <a:normAutofit fontScale="90000"/>
          </a:bodyPr>
          <a:lstStyle/>
          <a:p>
            <a:pPr algn="ctr"/>
            <a:r>
              <a:rPr lang="en-US" sz="2700" b="1" i="1" dirty="0" smtClean="0"/>
              <a:t/>
            </a:r>
            <a:br>
              <a:rPr lang="en-US" sz="2700" b="1" i="1" dirty="0" smtClean="0"/>
            </a:br>
            <a:r>
              <a:rPr lang="en-US" sz="4000" b="1" i="1" dirty="0" smtClean="0"/>
              <a:t>Transition to the Ninth Edition</a:t>
            </a:r>
            <a:r>
              <a:rPr lang="en-US" sz="3600" dirty="0" smtClean="0"/>
              <a:t/>
            </a:r>
            <a:br>
              <a:rPr lang="en-US" sz="3600" dirty="0" smtClean="0"/>
            </a:br>
            <a:r>
              <a:rPr lang="en-US" i="1" dirty="0" smtClean="0"/>
              <a:t> </a:t>
            </a:r>
            <a:endParaRPr lang="en-US" b="1" dirty="0"/>
          </a:p>
        </p:txBody>
      </p:sp>
      <p:sp>
        <p:nvSpPr>
          <p:cNvPr id="3" name="Content Placeholder 2"/>
          <p:cNvSpPr>
            <a:spLocks noGrp="1"/>
          </p:cNvSpPr>
          <p:nvPr>
            <p:ph sz="half" idx="1"/>
          </p:nvPr>
        </p:nvSpPr>
        <p:spPr>
          <a:xfrm>
            <a:off x="1435608" y="1295400"/>
            <a:ext cx="3657600" cy="4892040"/>
          </a:xfrm>
        </p:spPr>
        <p:txBody>
          <a:bodyPr>
            <a:noAutofit/>
          </a:bodyPr>
          <a:lstStyle/>
          <a:p>
            <a:r>
              <a:rPr lang="en-US" sz="2400" dirty="0" smtClean="0">
                <a:solidFill>
                  <a:srgbClr val="C00000"/>
                </a:solidFill>
              </a:rPr>
              <a:t>Portions of this presentation are based on the International Code Council’s Document Titled </a:t>
            </a:r>
          </a:p>
          <a:p>
            <a:pPr>
              <a:buNone/>
            </a:pPr>
            <a:r>
              <a:rPr lang="en-US" sz="2400" b="1" i="1" dirty="0" smtClean="0">
                <a:solidFill>
                  <a:srgbClr val="C00000"/>
                </a:solidFill>
              </a:rPr>
              <a:t>	2015 IRC® Transition from the 2009 IRC®</a:t>
            </a:r>
            <a:r>
              <a:rPr lang="en-US" sz="2400" dirty="0" smtClean="0">
                <a:solidFill>
                  <a:srgbClr val="C00000"/>
                </a:solidFill>
              </a:rPr>
              <a:t>. </a:t>
            </a:r>
          </a:p>
          <a:p>
            <a:endParaRPr lang="en-US" sz="2400" dirty="0" smtClean="0">
              <a:solidFill>
                <a:srgbClr val="C00000"/>
              </a:solidFill>
            </a:endParaRPr>
          </a:p>
          <a:p>
            <a:r>
              <a:rPr lang="en-US" sz="2400" dirty="0" smtClean="0">
                <a:solidFill>
                  <a:srgbClr val="C00000"/>
                </a:solidFill>
              </a:rPr>
              <a:t>It is used with kind permission of the ICC.</a:t>
            </a:r>
            <a:endParaRPr lang="en-US" sz="2400" b="1" dirty="0" smtClean="0">
              <a:solidFill>
                <a:schemeClr val="accent3">
                  <a:lumMod val="75000"/>
                </a:schemeClr>
              </a:solidFill>
            </a:endParaRPr>
          </a:p>
        </p:txBody>
      </p:sp>
      <p:graphicFrame>
        <p:nvGraphicFramePr>
          <p:cNvPr id="59394" name="Object 7"/>
          <p:cNvGraphicFramePr>
            <a:graphicFrameLocks noChangeAspect="1"/>
          </p:cNvGraphicFramePr>
          <p:nvPr/>
        </p:nvGraphicFramePr>
        <p:xfrm>
          <a:off x="8157654" y="6096000"/>
          <a:ext cx="668781" cy="633413"/>
        </p:xfrm>
        <a:graphic>
          <a:graphicData uri="http://schemas.openxmlformats.org/presentationml/2006/ole">
            <p:oleObj spid="_x0000_s246786" r:id="rId3" imgW="3333333" imgH="3153215" progId="">
              <p:embed/>
            </p:oleObj>
          </a:graphicData>
        </a:graphic>
      </p:graphicFrame>
      <p:pic>
        <p:nvPicPr>
          <p:cNvPr id="7" name="Picture 3"/>
          <p:cNvPicPr>
            <a:picLocks noGrp="1" noChangeAspect="1" noChangeArrowheads="1"/>
          </p:cNvPicPr>
          <p:nvPr>
            <p:ph sz="half" idx="2"/>
          </p:nvPr>
        </p:nvPicPr>
        <p:blipFill>
          <a:blip r:embed="rId4" cstate="print"/>
          <a:srcRect l="35835" t="31921" r="52543" b="38808"/>
          <a:stretch>
            <a:fillRect/>
          </a:stretch>
        </p:blipFill>
        <p:spPr bwMode="auto">
          <a:xfrm>
            <a:off x="4953000" y="990599"/>
            <a:ext cx="3810000" cy="4887727"/>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35608" y="274638"/>
            <a:ext cx="7498080" cy="944562"/>
          </a:xfrm>
        </p:spPr>
        <p:txBody>
          <a:bodyPr>
            <a:normAutofit/>
          </a:bodyPr>
          <a:lstStyle/>
          <a:p>
            <a:pPr algn="ctr"/>
            <a:r>
              <a:rPr lang="en-US" sz="3600" b="1" i="1" dirty="0" smtClean="0"/>
              <a:t>Transition to the Ninth Edition</a:t>
            </a:r>
            <a:endParaRPr lang="en-US" sz="3600" dirty="0"/>
          </a:p>
        </p:txBody>
      </p:sp>
      <p:sp>
        <p:nvSpPr>
          <p:cNvPr id="6" name="Content Placeholder 5"/>
          <p:cNvSpPr>
            <a:spLocks noGrp="1"/>
          </p:cNvSpPr>
          <p:nvPr>
            <p:ph idx="1"/>
          </p:nvPr>
        </p:nvSpPr>
        <p:spPr/>
        <p:txBody>
          <a:bodyPr>
            <a:normAutofit/>
          </a:bodyPr>
          <a:lstStyle/>
          <a:p>
            <a:pPr algn="just"/>
            <a:r>
              <a:rPr lang="en-US" sz="2800" dirty="0" smtClean="0"/>
              <a:t>The following slides identify changes to the 2015 International Residential Code (IRC).</a:t>
            </a:r>
          </a:p>
          <a:p>
            <a:pPr algn="just">
              <a:buNone/>
            </a:pPr>
            <a:endParaRPr lang="en-US" sz="2800" dirty="0" smtClean="0"/>
          </a:p>
          <a:p>
            <a:pPr algn="just"/>
            <a:r>
              <a:rPr lang="en-US" sz="2800" dirty="0" smtClean="0"/>
              <a:t>Massachusetts amended language is distinguished from ICC changes with the prefix </a:t>
            </a:r>
            <a:r>
              <a:rPr lang="en-US" sz="2800" dirty="0" smtClean="0">
                <a:solidFill>
                  <a:srgbClr val="FF0000"/>
                </a:solidFill>
              </a:rPr>
              <a:t>MA and highlighted text</a:t>
            </a:r>
            <a:r>
              <a:rPr lang="en-US" sz="2800" dirty="0" smtClean="0"/>
              <a:t>.</a:t>
            </a:r>
          </a:p>
        </p:txBody>
      </p:sp>
      <p:graphicFrame>
        <p:nvGraphicFramePr>
          <p:cNvPr id="188417" name="Object 7"/>
          <p:cNvGraphicFramePr>
            <a:graphicFrameLocks noChangeAspect="1"/>
          </p:cNvGraphicFramePr>
          <p:nvPr/>
        </p:nvGraphicFramePr>
        <p:xfrm>
          <a:off x="8153400" y="5698881"/>
          <a:ext cx="685800" cy="649532"/>
        </p:xfrm>
        <a:graphic>
          <a:graphicData uri="http://schemas.openxmlformats.org/presentationml/2006/ole">
            <p:oleObj spid="_x0000_s188417" r:id="rId3" imgW="3333333" imgH="3153215" progId="">
              <p:embed/>
            </p:oleObj>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35608" y="274638"/>
            <a:ext cx="7498080" cy="715962"/>
          </a:xfrm>
        </p:spPr>
        <p:txBody>
          <a:bodyPr>
            <a:normAutofit/>
          </a:bodyPr>
          <a:lstStyle/>
          <a:p>
            <a:pPr algn="ctr"/>
            <a:r>
              <a:rPr lang="en-US" sz="3600" b="1" i="1" dirty="0" smtClean="0"/>
              <a:t>Transition to the Ninth Edition</a:t>
            </a:r>
            <a:endParaRPr lang="en-US" sz="3600" dirty="0"/>
          </a:p>
        </p:txBody>
      </p:sp>
      <p:pic>
        <p:nvPicPr>
          <p:cNvPr id="353283" name="Picture 3"/>
          <p:cNvPicPr>
            <a:picLocks noGrp="1" noChangeAspect="1" noChangeArrowheads="1"/>
          </p:cNvPicPr>
          <p:nvPr>
            <p:ph idx="1"/>
          </p:nvPr>
        </p:nvPicPr>
        <p:blipFill>
          <a:blip r:embed="rId3" cstate="print"/>
          <a:srcRect/>
          <a:stretch>
            <a:fillRect/>
          </a:stretch>
        </p:blipFill>
        <p:spPr bwMode="auto">
          <a:xfrm>
            <a:off x="1143000" y="990600"/>
            <a:ext cx="7696200" cy="5169828"/>
          </a:xfrm>
          <a:prstGeom prst="rect">
            <a:avLst/>
          </a:prstGeom>
          <a:ln>
            <a:noFill/>
          </a:ln>
          <a:effectLst>
            <a:outerShdw blurRad="292100" dist="139700" dir="2700000" algn="tl" rotWithShape="0">
              <a:srgbClr val="333333">
                <a:alpha val="65000"/>
              </a:srgbClr>
            </a:outerShdw>
          </a:effectLst>
        </p:spPr>
      </p:pic>
      <p:graphicFrame>
        <p:nvGraphicFramePr>
          <p:cNvPr id="353284" name="Object 7"/>
          <p:cNvGraphicFramePr>
            <a:graphicFrameLocks noChangeAspect="1"/>
          </p:cNvGraphicFramePr>
          <p:nvPr/>
        </p:nvGraphicFramePr>
        <p:xfrm>
          <a:off x="8335583" y="6248400"/>
          <a:ext cx="427416" cy="404813"/>
        </p:xfrm>
        <a:graphic>
          <a:graphicData uri="http://schemas.openxmlformats.org/presentationml/2006/ole">
            <p:oleObj spid="_x0000_s353284" r:id="rId4" imgW="3333333" imgH="3153215" progId="">
              <p:embed/>
            </p:oleObj>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3600" b="1" i="1" dirty="0" smtClean="0"/>
              <a:t>Transition to the Ninth Edition</a:t>
            </a:r>
            <a:endParaRPr lang="en-US" sz="3600" dirty="0"/>
          </a:p>
        </p:txBody>
      </p:sp>
      <p:graphicFrame>
        <p:nvGraphicFramePr>
          <p:cNvPr id="188417" name="Object 7"/>
          <p:cNvGraphicFramePr>
            <a:graphicFrameLocks noChangeAspect="1"/>
          </p:cNvGraphicFramePr>
          <p:nvPr/>
        </p:nvGraphicFramePr>
        <p:xfrm>
          <a:off x="8458200" y="6248400"/>
          <a:ext cx="482729" cy="457200"/>
        </p:xfrm>
        <a:graphic>
          <a:graphicData uri="http://schemas.openxmlformats.org/presentationml/2006/ole">
            <p:oleObj spid="_x0000_s301058" r:id="rId3" imgW="3333333" imgH="3153215" progId="">
              <p:embed/>
            </p:oleObj>
          </a:graphicData>
        </a:graphic>
      </p:graphicFrame>
      <p:pic>
        <p:nvPicPr>
          <p:cNvPr id="301059" name="Picture 3"/>
          <p:cNvPicPr>
            <a:picLocks noGrp="1" noChangeAspect="1" noChangeArrowheads="1"/>
          </p:cNvPicPr>
          <p:nvPr>
            <p:ph idx="1"/>
          </p:nvPr>
        </p:nvPicPr>
        <p:blipFill>
          <a:blip r:embed="rId4" cstate="print"/>
          <a:srcRect/>
          <a:stretch>
            <a:fillRect/>
          </a:stretch>
        </p:blipFill>
        <p:spPr bwMode="auto">
          <a:xfrm>
            <a:off x="1435100" y="1219201"/>
            <a:ext cx="7480300" cy="473218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35608" y="274638"/>
            <a:ext cx="7498080" cy="487362"/>
          </a:xfrm>
        </p:spPr>
        <p:txBody>
          <a:bodyPr>
            <a:normAutofit fontScale="90000"/>
          </a:bodyPr>
          <a:lstStyle/>
          <a:p>
            <a:pPr algn="ctr"/>
            <a:r>
              <a:rPr lang="en-US" sz="3600" b="1" i="1" dirty="0" smtClean="0"/>
              <a:t>Transition to the Ninth Edition</a:t>
            </a:r>
            <a:endParaRPr lang="en-US" sz="3600" dirty="0"/>
          </a:p>
        </p:txBody>
      </p:sp>
      <p:sp>
        <p:nvSpPr>
          <p:cNvPr id="6" name="Content Placeholder 5"/>
          <p:cNvSpPr>
            <a:spLocks noGrp="1"/>
          </p:cNvSpPr>
          <p:nvPr>
            <p:ph idx="1"/>
          </p:nvPr>
        </p:nvSpPr>
        <p:spPr>
          <a:xfrm>
            <a:off x="990600" y="838200"/>
            <a:ext cx="7943088" cy="5638800"/>
          </a:xfrm>
        </p:spPr>
        <p:txBody>
          <a:bodyPr>
            <a:normAutofit fontScale="70000" lnSpcReduction="20000"/>
          </a:bodyPr>
          <a:lstStyle/>
          <a:p>
            <a:pPr algn="just">
              <a:buNone/>
            </a:pPr>
            <a:r>
              <a:rPr lang="en-US" sz="2900" b="1" dirty="0" smtClean="0">
                <a:solidFill>
                  <a:srgbClr val="C00000"/>
                </a:solidFill>
              </a:rPr>
              <a:t>DESIGN CRITERIA</a:t>
            </a:r>
          </a:p>
          <a:p>
            <a:pPr algn="just">
              <a:buNone/>
            </a:pPr>
            <a:endParaRPr lang="en-US" sz="2900" b="1" dirty="0" smtClean="0">
              <a:solidFill>
                <a:srgbClr val="C00000"/>
              </a:solidFill>
            </a:endParaRPr>
          </a:p>
          <a:p>
            <a:pPr algn="just">
              <a:buNone/>
            </a:pPr>
            <a:r>
              <a:rPr lang="en-US" sz="2800" b="1" dirty="0" smtClean="0"/>
              <a:t>R301.2.1.2 Protection of openings.   </a:t>
            </a:r>
          </a:p>
          <a:p>
            <a:pPr algn="just"/>
            <a:r>
              <a:rPr lang="en-US" sz="2800" dirty="0" smtClean="0"/>
              <a:t>For high wind locations (typically the southeast shore of MA, the Cape and the Islands) the Residential code requires protection against windborne debris for building openings such as doors and windows.  This requirement can be satisfied by using debris resistant windows or providing a special shutter system.  Although recent data, research and modeling indicate slightly less wind speeds than historically predicted, the IRC 2015 has increased the geographical area requiring windborne debris protection.  </a:t>
            </a:r>
          </a:p>
          <a:p>
            <a:pPr algn="just">
              <a:buNone/>
            </a:pPr>
            <a:endParaRPr lang="en-US" sz="2800" dirty="0" smtClean="0"/>
          </a:p>
          <a:p>
            <a:pPr algn="just"/>
            <a:r>
              <a:rPr lang="en-US" sz="2800" dirty="0" smtClean="0">
                <a:solidFill>
                  <a:srgbClr val="FF0000"/>
                </a:solidFill>
              </a:rPr>
              <a:t>Further detailed investigation by staff indicates the new wind speeds in this extended windborne area are less than the wind speed that triggered windborne debris requirements in the 2009 IRC.  With that consideration, and not finding any historical evidence indicating windborne debris has been the primary cause of major structural damage after much investigation, the windborne debris requirement has been eliminated.  This simplifies design and construction and significantly reduces cost.</a:t>
            </a:r>
            <a:endParaRPr lang="en-US" sz="2900" b="1" dirty="0" smtClean="0">
              <a:solidFill>
                <a:srgbClr val="FF0000"/>
              </a:solidFill>
            </a:endParaRPr>
          </a:p>
        </p:txBody>
      </p:sp>
      <p:graphicFrame>
        <p:nvGraphicFramePr>
          <p:cNvPr id="344066" name="Object 7"/>
          <p:cNvGraphicFramePr>
            <a:graphicFrameLocks noChangeAspect="1"/>
          </p:cNvGraphicFramePr>
          <p:nvPr/>
        </p:nvGraphicFramePr>
        <p:xfrm>
          <a:off x="8153400" y="6092010"/>
          <a:ext cx="533400" cy="505474"/>
        </p:xfrm>
        <a:graphic>
          <a:graphicData uri="http://schemas.openxmlformats.org/presentationml/2006/ole">
            <p:oleObj spid="_x0000_s344066" r:id="rId3" imgW="3333333" imgH="3153215" progId="">
              <p:embed/>
            </p:oleObj>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3600" b="1" i="1" dirty="0" smtClean="0"/>
              <a:t>Transition to the Ninth Edition</a:t>
            </a:r>
            <a:endParaRPr lang="en-US" sz="3600" dirty="0"/>
          </a:p>
        </p:txBody>
      </p:sp>
      <p:sp>
        <p:nvSpPr>
          <p:cNvPr id="6" name="Content Placeholder 5"/>
          <p:cNvSpPr>
            <a:spLocks noGrp="1"/>
          </p:cNvSpPr>
          <p:nvPr>
            <p:ph idx="1"/>
          </p:nvPr>
        </p:nvSpPr>
        <p:spPr>
          <a:xfrm>
            <a:off x="990600" y="1447800"/>
            <a:ext cx="7943088" cy="4800600"/>
          </a:xfrm>
        </p:spPr>
        <p:txBody>
          <a:bodyPr>
            <a:normAutofit lnSpcReduction="10000"/>
          </a:bodyPr>
          <a:lstStyle/>
          <a:p>
            <a:r>
              <a:rPr lang="en-US" sz="2800" b="1" dirty="0" smtClean="0">
                <a:solidFill>
                  <a:srgbClr val="C00000"/>
                </a:solidFill>
              </a:rPr>
              <a:t>301 Design Criteria</a:t>
            </a:r>
          </a:p>
          <a:p>
            <a:pPr algn="just"/>
            <a:r>
              <a:rPr lang="en-US" sz="2800" b="1" dirty="0" smtClean="0">
                <a:solidFill>
                  <a:srgbClr val="C00000"/>
                </a:solidFill>
              </a:rPr>
              <a:t>Exterior Walls R301.2  </a:t>
            </a:r>
            <a:r>
              <a:rPr lang="en-US" sz="2800" dirty="0" smtClean="0"/>
              <a:t>The minimum clearances to lot lines have been reduced from 5 feet to 3 feet for unrated exterior walls when the dwelling is protected with a fire sprinkler system.  The code now permits construction of unrated exterior walls on the lot line when all dwellings in a subdivision are protected with automatic fire sprinkler systems and the opposing lot maintains a minimum 6-foot clearance from the common lot line.</a:t>
            </a:r>
          </a:p>
        </p:txBody>
      </p:sp>
      <p:graphicFrame>
        <p:nvGraphicFramePr>
          <p:cNvPr id="319489" name="Object 7"/>
          <p:cNvGraphicFramePr>
            <a:graphicFrameLocks noChangeAspect="1"/>
          </p:cNvGraphicFramePr>
          <p:nvPr/>
        </p:nvGraphicFramePr>
        <p:xfrm>
          <a:off x="7924800" y="5855432"/>
          <a:ext cx="681037" cy="645381"/>
        </p:xfrm>
        <a:graphic>
          <a:graphicData uri="http://schemas.openxmlformats.org/presentationml/2006/ole">
            <p:oleObj spid="_x0000_s319489" r:id="rId3" imgW="3333333" imgH="3153215" progId="">
              <p:embed/>
            </p:oleObj>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35608" y="274638"/>
            <a:ext cx="7498080" cy="715962"/>
          </a:xfrm>
        </p:spPr>
        <p:txBody>
          <a:bodyPr>
            <a:normAutofit/>
          </a:bodyPr>
          <a:lstStyle/>
          <a:p>
            <a:pPr algn="ctr"/>
            <a:r>
              <a:rPr lang="en-US" sz="3600" b="1" i="1" dirty="0" smtClean="0"/>
              <a:t>Transition to the Ninth Edition</a:t>
            </a:r>
            <a:endParaRPr lang="en-US" sz="3600" dirty="0"/>
          </a:p>
        </p:txBody>
      </p:sp>
      <p:graphicFrame>
        <p:nvGraphicFramePr>
          <p:cNvPr id="319489" name="Object 7"/>
          <p:cNvGraphicFramePr>
            <a:graphicFrameLocks noChangeAspect="1"/>
          </p:cNvGraphicFramePr>
          <p:nvPr/>
        </p:nvGraphicFramePr>
        <p:xfrm>
          <a:off x="8314220" y="6172200"/>
          <a:ext cx="520217" cy="492981"/>
        </p:xfrm>
        <a:graphic>
          <a:graphicData uri="http://schemas.openxmlformats.org/presentationml/2006/ole">
            <p:oleObj spid="_x0000_s357378" r:id="rId3" imgW="3333333" imgH="3153215" progId="">
              <p:embed/>
            </p:oleObj>
          </a:graphicData>
        </a:graphic>
      </p:graphicFrame>
      <p:pic>
        <p:nvPicPr>
          <p:cNvPr id="357379" name="Picture 3"/>
          <p:cNvPicPr>
            <a:picLocks noGrp="1" noChangeAspect="1" noChangeArrowheads="1"/>
          </p:cNvPicPr>
          <p:nvPr>
            <p:ph idx="1"/>
          </p:nvPr>
        </p:nvPicPr>
        <p:blipFill>
          <a:blip r:embed="rId4" cstate="print"/>
          <a:srcRect l="1918" t="1565" r="5036" b="2955"/>
          <a:stretch>
            <a:fillRect/>
          </a:stretch>
        </p:blipFill>
        <p:spPr bwMode="auto">
          <a:xfrm>
            <a:off x="1143000" y="1219200"/>
            <a:ext cx="7696200" cy="46482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3600" b="1" i="1" dirty="0" smtClean="0"/>
              <a:t>Transition to the Ninth Edition</a:t>
            </a:r>
            <a:endParaRPr lang="en-US" sz="3600" dirty="0"/>
          </a:p>
        </p:txBody>
      </p:sp>
      <p:graphicFrame>
        <p:nvGraphicFramePr>
          <p:cNvPr id="319489" name="Object 7"/>
          <p:cNvGraphicFramePr>
            <a:graphicFrameLocks noChangeAspect="1"/>
          </p:cNvGraphicFramePr>
          <p:nvPr/>
        </p:nvGraphicFramePr>
        <p:xfrm>
          <a:off x="8229600" y="6019800"/>
          <a:ext cx="681037" cy="645381"/>
        </p:xfrm>
        <a:graphic>
          <a:graphicData uri="http://schemas.openxmlformats.org/presentationml/2006/ole">
            <p:oleObj spid="_x0000_s358402" r:id="rId3" imgW="3333333" imgH="3153215" progId="">
              <p:embed/>
            </p:oleObj>
          </a:graphicData>
        </a:graphic>
      </p:graphicFrame>
      <p:pic>
        <p:nvPicPr>
          <p:cNvPr id="358404" name="Picture 4"/>
          <p:cNvPicPr>
            <a:picLocks noGrp="1" noChangeAspect="1" noChangeArrowheads="1"/>
          </p:cNvPicPr>
          <p:nvPr>
            <p:ph idx="1"/>
          </p:nvPr>
        </p:nvPicPr>
        <p:blipFill>
          <a:blip r:embed="rId4" cstate="print"/>
          <a:srcRect/>
          <a:stretch>
            <a:fillRect/>
          </a:stretch>
        </p:blipFill>
        <p:spPr bwMode="auto">
          <a:xfrm>
            <a:off x="1219200" y="1161583"/>
            <a:ext cx="7715250" cy="4782018"/>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3600" b="1" i="1" dirty="0" smtClean="0"/>
              <a:t>Transition to the Ninth Edition</a:t>
            </a:r>
            <a:endParaRPr lang="en-US" sz="3600" dirty="0"/>
          </a:p>
        </p:txBody>
      </p:sp>
      <p:sp>
        <p:nvSpPr>
          <p:cNvPr id="6" name="Content Placeholder 5"/>
          <p:cNvSpPr>
            <a:spLocks noGrp="1"/>
          </p:cNvSpPr>
          <p:nvPr>
            <p:ph idx="1"/>
          </p:nvPr>
        </p:nvSpPr>
        <p:spPr>
          <a:xfrm>
            <a:off x="1066800" y="1295400"/>
            <a:ext cx="7866888" cy="4953000"/>
          </a:xfrm>
        </p:spPr>
        <p:txBody>
          <a:bodyPr>
            <a:normAutofit/>
          </a:bodyPr>
          <a:lstStyle/>
          <a:p>
            <a:pPr algn="just"/>
            <a:r>
              <a:rPr lang="en-US" sz="2800" b="1" dirty="0" smtClean="0">
                <a:solidFill>
                  <a:srgbClr val="C00000"/>
                </a:solidFill>
              </a:rPr>
              <a:t>301 Design Criteria</a:t>
            </a:r>
          </a:p>
          <a:p>
            <a:pPr algn="just"/>
            <a:r>
              <a:rPr lang="en-US" sz="2800" b="1" dirty="0" smtClean="0">
                <a:solidFill>
                  <a:srgbClr val="C00000"/>
                </a:solidFill>
              </a:rPr>
              <a:t>Sunrooms R301.2.1.1.1</a:t>
            </a:r>
          </a:p>
          <a:p>
            <a:pPr algn="just"/>
            <a:r>
              <a:rPr lang="en-US" sz="2800" dirty="0" smtClean="0"/>
              <a:t>The 2015 IRC requires sunrooms to comply with AAMA/NPEA/NSA 2100-12. The standard contains requirements for habitable and non-habitable sunrooms. </a:t>
            </a:r>
          </a:p>
          <a:p>
            <a:pPr algn="just"/>
            <a:r>
              <a:rPr lang="en-US" sz="2800" dirty="0" smtClean="0"/>
              <a:t>American Architectural Manufacturers Association Specifications for Sunrooms</a:t>
            </a:r>
          </a:p>
          <a:p>
            <a:pPr algn="just"/>
            <a:r>
              <a:rPr lang="en-US" sz="2800" dirty="0" smtClean="0">
                <a:hlinkClick r:id="rId3"/>
              </a:rPr>
              <a:t>http://www.nationalsunroom.org/AAMA-NPEA-NSA-2100-12.pdf</a:t>
            </a:r>
            <a:endParaRPr lang="en-US" sz="2800" dirty="0" smtClean="0"/>
          </a:p>
          <a:p>
            <a:endParaRPr lang="en-US" dirty="0" smtClean="0"/>
          </a:p>
          <a:p>
            <a:endParaRPr lang="en-US" b="1" dirty="0" smtClean="0">
              <a:solidFill>
                <a:srgbClr val="C00000"/>
              </a:solidFill>
            </a:endParaRPr>
          </a:p>
        </p:txBody>
      </p:sp>
      <p:graphicFrame>
        <p:nvGraphicFramePr>
          <p:cNvPr id="322561" name="Object 7"/>
          <p:cNvGraphicFramePr>
            <a:graphicFrameLocks noChangeAspect="1"/>
          </p:cNvGraphicFramePr>
          <p:nvPr/>
        </p:nvGraphicFramePr>
        <p:xfrm>
          <a:off x="8022602" y="6019800"/>
          <a:ext cx="587998" cy="557213"/>
        </p:xfrm>
        <a:graphic>
          <a:graphicData uri="http://schemas.openxmlformats.org/presentationml/2006/ole">
            <p:oleObj spid="_x0000_s322561" r:id="rId4" imgW="3333333" imgH="3153215" progId="">
              <p:embed/>
            </p:oleObj>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1401762"/>
          </a:xfrm>
        </p:spPr>
        <p:txBody>
          <a:bodyPr>
            <a:normAutofit fontScale="90000"/>
          </a:bodyPr>
          <a:lstStyle/>
          <a:p>
            <a:pPr algn="ctr"/>
            <a:r>
              <a:rPr lang="en-US" sz="2700" b="1" i="1" dirty="0" smtClean="0"/>
              <a:t/>
            </a:r>
            <a:br>
              <a:rPr lang="en-US" sz="2700" b="1" i="1" dirty="0" smtClean="0"/>
            </a:br>
            <a:r>
              <a:rPr lang="en-US" sz="3100" b="1" i="1" dirty="0" smtClean="0"/>
              <a:t>Introduction to IRC</a:t>
            </a:r>
            <a:br>
              <a:rPr lang="en-US" sz="3100" b="1" i="1" dirty="0" smtClean="0"/>
            </a:br>
            <a:r>
              <a:rPr lang="en-US" sz="3100" b="1" i="1" dirty="0" smtClean="0"/>
              <a:t>International Code Council (ICC)</a:t>
            </a:r>
            <a:r>
              <a:rPr lang="en-US" dirty="0" smtClean="0"/>
              <a:t/>
            </a:r>
            <a:br>
              <a:rPr lang="en-US" dirty="0" smtClean="0"/>
            </a:br>
            <a:r>
              <a:rPr lang="en-US" i="1" dirty="0" smtClean="0"/>
              <a:t> </a:t>
            </a:r>
            <a:endParaRPr lang="en-US" b="1" dirty="0"/>
          </a:p>
        </p:txBody>
      </p:sp>
      <p:sp>
        <p:nvSpPr>
          <p:cNvPr id="3" name="Content Placeholder 2"/>
          <p:cNvSpPr>
            <a:spLocks noGrp="1"/>
          </p:cNvSpPr>
          <p:nvPr>
            <p:ph idx="1"/>
          </p:nvPr>
        </p:nvSpPr>
        <p:spPr/>
        <p:txBody>
          <a:bodyPr>
            <a:normAutofit/>
          </a:bodyPr>
          <a:lstStyle/>
          <a:p>
            <a:endParaRPr lang="en-US" dirty="0" smtClean="0"/>
          </a:p>
          <a:p>
            <a:endParaRPr lang="en-US" dirty="0" smtClean="0"/>
          </a:p>
          <a:p>
            <a:endParaRPr lang="en-US" dirty="0" smtClean="0"/>
          </a:p>
          <a:p>
            <a:endParaRPr lang="en-US" b="1" dirty="0" smtClean="0">
              <a:solidFill>
                <a:schemeClr val="tx2">
                  <a:lumMod val="60000"/>
                  <a:lumOff val="40000"/>
                </a:schemeClr>
              </a:solidFill>
            </a:endParaRPr>
          </a:p>
        </p:txBody>
      </p:sp>
      <p:graphicFrame>
        <p:nvGraphicFramePr>
          <p:cNvPr id="59394" name="Object 7"/>
          <p:cNvGraphicFramePr>
            <a:graphicFrameLocks noChangeAspect="1"/>
          </p:cNvGraphicFramePr>
          <p:nvPr/>
        </p:nvGraphicFramePr>
        <p:xfrm>
          <a:off x="8153400" y="5943600"/>
          <a:ext cx="588326" cy="557213"/>
        </p:xfrm>
        <a:graphic>
          <a:graphicData uri="http://schemas.openxmlformats.org/presentationml/2006/ole">
            <p:oleObj spid="_x0000_s168962" r:id="rId3" imgW="3333333" imgH="3153215" progId="">
              <p:embed/>
            </p:oleObj>
          </a:graphicData>
        </a:graphic>
      </p:graphicFrame>
      <p:pic>
        <p:nvPicPr>
          <p:cNvPr id="168964" name="Picture 4" descr="2015 IRC® Code and Commentary Combo, Volumes 1 &amp; 2 (Cover Image)"/>
          <p:cNvPicPr>
            <a:picLocks noChangeAspect="1" noChangeArrowheads="1"/>
          </p:cNvPicPr>
          <p:nvPr/>
        </p:nvPicPr>
        <p:blipFill>
          <a:blip r:embed="rId4" cstate="print"/>
          <a:srcRect r="2041" b="30233"/>
          <a:stretch>
            <a:fillRect/>
          </a:stretch>
        </p:blipFill>
        <p:spPr bwMode="auto">
          <a:xfrm>
            <a:off x="2286000" y="1676400"/>
            <a:ext cx="5943600" cy="4038599"/>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35608" y="274638"/>
            <a:ext cx="7498080" cy="639762"/>
          </a:xfrm>
        </p:spPr>
        <p:txBody>
          <a:bodyPr>
            <a:normAutofit fontScale="90000"/>
          </a:bodyPr>
          <a:lstStyle/>
          <a:p>
            <a:pPr algn="ctr"/>
            <a:r>
              <a:rPr lang="en-US" sz="3600" b="1" i="1" dirty="0" smtClean="0"/>
              <a:t>Transition to the Ninth Edition</a:t>
            </a:r>
            <a:endParaRPr lang="en-US" sz="3600" dirty="0"/>
          </a:p>
        </p:txBody>
      </p:sp>
      <p:sp>
        <p:nvSpPr>
          <p:cNvPr id="6" name="Content Placeholder 5"/>
          <p:cNvSpPr>
            <a:spLocks noGrp="1"/>
          </p:cNvSpPr>
          <p:nvPr>
            <p:ph idx="1"/>
          </p:nvPr>
        </p:nvSpPr>
        <p:spPr>
          <a:xfrm>
            <a:off x="990600" y="838200"/>
            <a:ext cx="7943088" cy="5410200"/>
          </a:xfrm>
        </p:spPr>
        <p:txBody>
          <a:bodyPr>
            <a:normAutofit fontScale="62500" lnSpcReduction="20000"/>
          </a:bodyPr>
          <a:lstStyle/>
          <a:p>
            <a:pPr algn="just"/>
            <a:r>
              <a:rPr lang="en-US" b="1" dirty="0" smtClean="0">
                <a:solidFill>
                  <a:srgbClr val="C00000"/>
                </a:solidFill>
              </a:rPr>
              <a:t>301 Design Criteria</a:t>
            </a:r>
          </a:p>
          <a:p>
            <a:pPr algn="just"/>
            <a:endParaRPr lang="en-US" sz="2800" b="1" dirty="0" smtClean="0">
              <a:solidFill>
                <a:srgbClr val="C00000"/>
              </a:solidFill>
            </a:endParaRPr>
          </a:p>
          <a:p>
            <a:pPr algn="just"/>
            <a:r>
              <a:rPr lang="en-US" sz="2800" b="1" dirty="0" smtClean="0">
                <a:solidFill>
                  <a:srgbClr val="C00000"/>
                </a:solidFill>
              </a:rPr>
              <a:t>Floodplain Construction R301.2.4 </a:t>
            </a:r>
            <a:r>
              <a:rPr lang="en-US" sz="2800" dirty="0" smtClean="0"/>
              <a:t>Buildings located in a flood hazard area must comply with the provisions for the most restrictive flood hazard area and may use ASCE 24 for design.</a:t>
            </a:r>
          </a:p>
          <a:p>
            <a:pPr algn="just">
              <a:buNone/>
            </a:pPr>
            <a:endParaRPr lang="en-US" sz="2800" dirty="0" smtClean="0"/>
          </a:p>
          <a:p>
            <a:pPr algn="just"/>
            <a:r>
              <a:rPr lang="en-US" sz="2800" b="1" dirty="0" smtClean="0">
                <a:solidFill>
                  <a:srgbClr val="FF0000"/>
                </a:solidFill>
              </a:rPr>
              <a:t>MA </a:t>
            </a:r>
            <a:r>
              <a:rPr lang="en-US" sz="2800" b="1" dirty="0" smtClean="0">
                <a:solidFill>
                  <a:srgbClr val="C00000"/>
                </a:solidFill>
              </a:rPr>
              <a:t>R301.2.4</a:t>
            </a:r>
            <a:r>
              <a:rPr lang="en-US" sz="2800" dirty="0" smtClean="0"/>
              <a:t> Revise subsection as follows:</a:t>
            </a:r>
          </a:p>
          <a:p>
            <a:pPr algn="just"/>
            <a:r>
              <a:rPr lang="en-US" sz="2800" b="1" dirty="0" smtClean="0">
                <a:solidFill>
                  <a:srgbClr val="FF0000"/>
                </a:solidFill>
              </a:rPr>
              <a:t>MA </a:t>
            </a:r>
            <a:r>
              <a:rPr lang="en-US" sz="2800" b="1" dirty="0" smtClean="0">
                <a:solidFill>
                  <a:srgbClr val="C00000"/>
                </a:solidFill>
              </a:rPr>
              <a:t>R301.2.4 Floodplain construction. </a:t>
            </a:r>
            <a:r>
              <a:rPr lang="en-US" sz="2800" dirty="0" smtClean="0"/>
              <a:t>Buildings and structures constructed in whole or in part in flood hazard areas</a:t>
            </a:r>
            <a:r>
              <a:rPr lang="en-US" sz="2800" i="1" dirty="0" smtClean="0"/>
              <a:t> </a:t>
            </a:r>
            <a:r>
              <a:rPr lang="en-US" sz="2800" dirty="0" smtClean="0"/>
              <a:t>(including AO, A, Coastal A or V Zones) </a:t>
            </a:r>
            <a:r>
              <a:rPr lang="en-US" sz="2800" dirty="0" smtClean="0">
                <a:solidFill>
                  <a:srgbClr val="FF0000"/>
                </a:solidFill>
              </a:rPr>
              <a:t>or </a:t>
            </a:r>
            <a:r>
              <a:rPr lang="en-US" sz="2800" i="1" dirty="0" smtClean="0">
                <a:solidFill>
                  <a:srgbClr val="FF0000"/>
                </a:solidFill>
              </a:rPr>
              <a:t>coastal dunes</a:t>
            </a:r>
            <a:r>
              <a:rPr lang="en-US" sz="2800" dirty="0" smtClean="0">
                <a:solidFill>
                  <a:srgbClr val="FF0000"/>
                </a:solidFill>
              </a:rPr>
              <a:t> as established in Section R322.1.1, </a:t>
            </a:r>
            <a:r>
              <a:rPr lang="en-US" sz="2800" dirty="0" smtClean="0"/>
              <a:t>and substantial improvement and restoration of substantial damage of buildings and structures in flood hazard areas </a:t>
            </a:r>
            <a:r>
              <a:rPr lang="en-US" sz="2800" dirty="0" smtClean="0">
                <a:solidFill>
                  <a:srgbClr val="FF0000"/>
                </a:solidFill>
              </a:rPr>
              <a:t>or</a:t>
            </a:r>
            <a:r>
              <a:rPr lang="en-US" sz="2800" i="1" dirty="0" smtClean="0">
                <a:solidFill>
                  <a:srgbClr val="FF0000"/>
                </a:solidFill>
              </a:rPr>
              <a:t> coastal dunes</a:t>
            </a:r>
            <a:r>
              <a:rPr lang="en-US" sz="2800" dirty="0" smtClean="0">
                <a:solidFill>
                  <a:srgbClr val="FF0000"/>
                </a:solidFill>
              </a:rPr>
              <a:t>, shall be designed and constructed in accordance with Section R322.  </a:t>
            </a:r>
            <a:r>
              <a:rPr lang="en-US" sz="2800" dirty="0" smtClean="0"/>
              <a:t>Buildings and structures that are located in more than one flood hazard area</a:t>
            </a:r>
            <a:r>
              <a:rPr lang="en-US" sz="2800" i="1" dirty="0" smtClean="0"/>
              <a:t> </a:t>
            </a:r>
            <a:r>
              <a:rPr lang="en-US" sz="2800" dirty="0" smtClean="0"/>
              <a:t>or</a:t>
            </a:r>
            <a:r>
              <a:rPr lang="en-US" sz="2800" i="1" dirty="0" smtClean="0"/>
              <a:t> coastal dune</a:t>
            </a:r>
            <a:r>
              <a:rPr lang="en-US" sz="2800" dirty="0" smtClean="0"/>
              <a:t> shall comply with the most restrictive provisions of all those flood hazard areas</a:t>
            </a:r>
            <a:r>
              <a:rPr lang="en-US" sz="2800" i="1" dirty="0" smtClean="0"/>
              <a:t> </a:t>
            </a:r>
            <a:r>
              <a:rPr lang="en-US" sz="2800" dirty="0" smtClean="0"/>
              <a:t>and</a:t>
            </a:r>
            <a:r>
              <a:rPr lang="en-US" sz="2800" i="1" dirty="0" smtClean="0"/>
              <a:t> coastal dunes</a:t>
            </a:r>
            <a:r>
              <a:rPr lang="en-US" sz="2800" dirty="0" smtClean="0"/>
              <a:t>. Buildings and structures located in whole or in part in identified floodways shall be designed and constructed in accordance with ASCE 24.</a:t>
            </a:r>
          </a:p>
          <a:p>
            <a:pPr algn="just"/>
            <a:r>
              <a:rPr lang="en-US" sz="2800" b="1" dirty="0" smtClean="0">
                <a:solidFill>
                  <a:srgbClr val="FF0000"/>
                </a:solidFill>
              </a:rPr>
              <a:t>MA</a:t>
            </a:r>
            <a:r>
              <a:rPr lang="en-US" sz="2800" b="1" dirty="0" smtClean="0">
                <a:solidFill>
                  <a:srgbClr val="C00000"/>
                </a:solidFill>
              </a:rPr>
              <a:t> R301.2.4.1</a:t>
            </a:r>
            <a:r>
              <a:rPr lang="en-US" sz="2800" dirty="0" smtClean="0">
                <a:solidFill>
                  <a:srgbClr val="C00000"/>
                </a:solidFill>
              </a:rPr>
              <a:t> (Alternative Provisions) - Delete entire subsection, and mark it “reserved”.</a:t>
            </a:r>
          </a:p>
          <a:p>
            <a:pPr algn="just"/>
            <a:endParaRPr lang="en-US" sz="2800" b="1" dirty="0" smtClean="0">
              <a:solidFill>
                <a:srgbClr val="C00000"/>
              </a:solidFill>
            </a:endParaRPr>
          </a:p>
        </p:txBody>
      </p:sp>
      <p:graphicFrame>
        <p:nvGraphicFramePr>
          <p:cNvPr id="317441" name="Object 7"/>
          <p:cNvGraphicFramePr>
            <a:graphicFrameLocks noChangeAspect="1"/>
          </p:cNvGraphicFramePr>
          <p:nvPr/>
        </p:nvGraphicFramePr>
        <p:xfrm>
          <a:off x="8153400" y="6015811"/>
          <a:ext cx="672617" cy="637402"/>
        </p:xfrm>
        <a:graphic>
          <a:graphicData uri="http://schemas.openxmlformats.org/presentationml/2006/ole">
            <p:oleObj spid="_x0000_s317441" r:id="rId3" imgW="3333333" imgH="3153215" progId="">
              <p:embed/>
            </p:oleObj>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35608" y="274638"/>
            <a:ext cx="7498080" cy="715962"/>
          </a:xfrm>
        </p:spPr>
        <p:txBody>
          <a:bodyPr>
            <a:normAutofit/>
          </a:bodyPr>
          <a:lstStyle/>
          <a:p>
            <a:pPr algn="ctr"/>
            <a:r>
              <a:rPr lang="en-US" sz="3600" b="1" i="1" dirty="0" smtClean="0"/>
              <a:t>Transition to the Ninth Edition</a:t>
            </a:r>
            <a:endParaRPr lang="en-US" sz="3600" dirty="0"/>
          </a:p>
        </p:txBody>
      </p:sp>
      <p:pic>
        <p:nvPicPr>
          <p:cNvPr id="5" name="Content Placeholder 4" descr="1888872">
            <a:hlinkClick r:id="rId3"/>
          </p:cNvPr>
          <p:cNvPicPr>
            <a:picLocks noGrp="1"/>
          </p:cNvPicPr>
          <p:nvPr>
            <p:ph idx="1"/>
          </p:nvPr>
        </p:nvPicPr>
        <p:blipFill>
          <a:blip r:embed="rId4" cstate="print"/>
          <a:srcRect/>
          <a:stretch>
            <a:fillRect/>
          </a:stretch>
        </p:blipFill>
        <p:spPr bwMode="auto">
          <a:xfrm>
            <a:off x="2514600" y="1066800"/>
            <a:ext cx="5181600" cy="4800600"/>
          </a:xfrm>
          <a:prstGeom prst="rect">
            <a:avLst/>
          </a:prstGeom>
          <a:ln>
            <a:noFill/>
          </a:ln>
          <a:effectLst>
            <a:outerShdw blurRad="292100" dist="139700" dir="2700000" algn="tl" rotWithShape="0">
              <a:srgbClr val="333333">
                <a:alpha val="65000"/>
              </a:srgbClr>
            </a:outerShdw>
          </a:effectLst>
        </p:spPr>
      </p:pic>
      <p:sp>
        <p:nvSpPr>
          <p:cNvPr id="8" name="Rectangle 7"/>
          <p:cNvSpPr/>
          <p:nvPr/>
        </p:nvSpPr>
        <p:spPr>
          <a:xfrm>
            <a:off x="2514600" y="6019800"/>
            <a:ext cx="5410200" cy="677108"/>
          </a:xfrm>
          <a:prstGeom prst="rect">
            <a:avLst/>
          </a:prstGeom>
        </p:spPr>
        <p:txBody>
          <a:bodyPr wrap="square">
            <a:spAutoFit/>
          </a:bodyPr>
          <a:lstStyle/>
          <a:p>
            <a:pPr algn="ctr"/>
            <a:r>
              <a:rPr lang="en-US" sz="2000" u="sng" dirty="0" smtClean="0">
                <a:solidFill>
                  <a:srgbClr val="FF0000"/>
                </a:solidFill>
              </a:rPr>
              <a:t>tp://ascelibrary.org/doi/book/10.1061/asce24</a:t>
            </a:r>
          </a:p>
          <a:p>
            <a:pPr algn="ctr"/>
            <a:endParaRPr lang="en-US" dirty="0"/>
          </a:p>
        </p:txBody>
      </p:sp>
      <p:graphicFrame>
        <p:nvGraphicFramePr>
          <p:cNvPr id="318465" name="Object 7"/>
          <p:cNvGraphicFramePr>
            <a:graphicFrameLocks noChangeAspect="1"/>
          </p:cNvGraphicFramePr>
          <p:nvPr/>
        </p:nvGraphicFramePr>
        <p:xfrm>
          <a:off x="8153400" y="5698881"/>
          <a:ext cx="685800" cy="649532"/>
        </p:xfrm>
        <a:graphic>
          <a:graphicData uri="http://schemas.openxmlformats.org/presentationml/2006/ole">
            <p:oleObj spid="_x0000_s318465" r:id="rId5" imgW="3333333" imgH="3153215" progId="">
              <p:embed/>
            </p:oleObj>
          </a:graphicData>
        </a:graphic>
      </p:graphicFrame>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792162"/>
          </a:xfrm>
        </p:spPr>
        <p:txBody>
          <a:bodyPr>
            <a:normAutofit fontScale="90000"/>
          </a:bodyPr>
          <a:lstStyle/>
          <a:p>
            <a:pPr algn="ctr"/>
            <a:r>
              <a:rPr lang="en-US" sz="2700" b="1" i="1" dirty="0" smtClean="0"/>
              <a:t/>
            </a:r>
            <a:br>
              <a:rPr lang="en-US" sz="2700" b="1" i="1" dirty="0" smtClean="0"/>
            </a:br>
            <a:r>
              <a:rPr lang="en-US" sz="4000" b="1" i="1" dirty="0" smtClean="0"/>
              <a:t>Transition to the Ninth Edition</a:t>
            </a:r>
            <a:r>
              <a:rPr lang="en-US" sz="3600" dirty="0" smtClean="0"/>
              <a:t/>
            </a:r>
            <a:br>
              <a:rPr lang="en-US" sz="3600" dirty="0" smtClean="0"/>
            </a:br>
            <a:r>
              <a:rPr lang="en-US" i="1" dirty="0" smtClean="0"/>
              <a:t> </a:t>
            </a:r>
            <a:endParaRPr lang="en-US" b="1" dirty="0"/>
          </a:p>
        </p:txBody>
      </p:sp>
      <p:sp>
        <p:nvSpPr>
          <p:cNvPr id="3" name="Content Placeholder 2"/>
          <p:cNvSpPr>
            <a:spLocks noGrp="1"/>
          </p:cNvSpPr>
          <p:nvPr>
            <p:ph idx="1"/>
          </p:nvPr>
        </p:nvSpPr>
        <p:spPr>
          <a:xfrm>
            <a:off x="1066800" y="1219200"/>
            <a:ext cx="7620000" cy="4648200"/>
          </a:xfrm>
        </p:spPr>
        <p:txBody>
          <a:bodyPr>
            <a:normAutofit fontScale="70000" lnSpcReduction="20000"/>
          </a:bodyPr>
          <a:lstStyle/>
          <a:p>
            <a:pPr algn="just"/>
            <a:r>
              <a:rPr lang="en-US" sz="3100" b="1" dirty="0" smtClean="0">
                <a:solidFill>
                  <a:srgbClr val="C00000"/>
                </a:solidFill>
              </a:rPr>
              <a:t>301 Design Criteria</a:t>
            </a:r>
          </a:p>
          <a:p>
            <a:pPr algn="just">
              <a:buNone/>
            </a:pPr>
            <a:endParaRPr lang="en-US" sz="2800" b="1" dirty="0" smtClean="0">
              <a:solidFill>
                <a:srgbClr val="C00000"/>
              </a:solidFill>
            </a:endParaRPr>
          </a:p>
          <a:p>
            <a:pPr algn="just"/>
            <a:r>
              <a:rPr lang="en-US" sz="2800" b="1" dirty="0" smtClean="0">
                <a:solidFill>
                  <a:srgbClr val="C00000"/>
                </a:solidFill>
              </a:rPr>
              <a:t>Story Height R301.3 </a:t>
            </a:r>
            <a:r>
              <a:rPr lang="en-US" sz="2800" dirty="0" smtClean="0"/>
              <a:t>Story height of wood and steel wall framing, insulated concrete, and SIP (structural insulated panel) walls may not exceed 11ft, 7in. Masonry wall height is limited to 13ft 7in.</a:t>
            </a:r>
          </a:p>
          <a:p>
            <a:pPr algn="just">
              <a:buNone/>
            </a:pPr>
            <a:endParaRPr lang="en-US" sz="2800" dirty="0" smtClean="0"/>
          </a:p>
          <a:p>
            <a:pPr algn="just"/>
            <a:r>
              <a:rPr lang="en-US" sz="3400" b="1" dirty="0" smtClean="0">
                <a:solidFill>
                  <a:srgbClr val="C00000"/>
                </a:solidFill>
              </a:rPr>
              <a:t>Fire Resistant Construction</a:t>
            </a:r>
          </a:p>
          <a:p>
            <a:pPr algn="just"/>
            <a:r>
              <a:rPr lang="en-US" sz="2800" b="1" dirty="0" smtClean="0">
                <a:solidFill>
                  <a:srgbClr val="C00000"/>
                </a:solidFill>
              </a:rPr>
              <a:t>Exterior Walls R302.1 </a:t>
            </a:r>
            <a:r>
              <a:rPr lang="en-US" sz="2800" dirty="0" smtClean="0"/>
              <a:t>Unprotected roof overhangs are now permitted to project to within 2ft of the property line when fireblocking is installed between the top of the wall and the roof sheathing.  </a:t>
            </a:r>
          </a:p>
          <a:p>
            <a:pPr algn="just"/>
            <a:r>
              <a:rPr lang="en-US" sz="2800" dirty="0" smtClean="0"/>
              <a:t>In most cases, projections are not permitted less than 2ft from the property line.  For dwellings with or without fire sprinkler protection, penetrations of exterior walls do not require fire-resistant protection unless they are located less than 3ft from the property line.</a:t>
            </a:r>
          </a:p>
        </p:txBody>
      </p:sp>
      <p:graphicFrame>
        <p:nvGraphicFramePr>
          <p:cNvPr id="59394" name="Object 7"/>
          <p:cNvGraphicFramePr>
            <a:graphicFrameLocks noChangeAspect="1"/>
          </p:cNvGraphicFramePr>
          <p:nvPr/>
        </p:nvGraphicFramePr>
        <p:xfrm>
          <a:off x="8229600" y="5771051"/>
          <a:ext cx="609600" cy="577362"/>
        </p:xfrm>
        <a:graphic>
          <a:graphicData uri="http://schemas.openxmlformats.org/presentationml/2006/ole">
            <p:oleObj spid="_x0000_s177154" r:id="rId3" imgW="3333333" imgH="3153215" progId="">
              <p:embed/>
            </p:oleObj>
          </a:graphicData>
        </a:graphic>
      </p:graphicFrame>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715962"/>
          </a:xfrm>
        </p:spPr>
        <p:txBody>
          <a:bodyPr>
            <a:normAutofit fontScale="90000"/>
          </a:bodyPr>
          <a:lstStyle/>
          <a:p>
            <a:pPr algn="ctr"/>
            <a:r>
              <a:rPr lang="en-US" sz="2700" b="1" i="1" dirty="0" smtClean="0"/>
              <a:t/>
            </a:r>
            <a:br>
              <a:rPr lang="en-US" sz="2700" b="1" i="1" dirty="0" smtClean="0"/>
            </a:br>
            <a:r>
              <a:rPr lang="en-US" sz="4000" b="1" i="1" dirty="0" smtClean="0"/>
              <a:t>Transition to the Ninth Edition</a:t>
            </a:r>
            <a:r>
              <a:rPr lang="en-US" sz="3600" dirty="0" smtClean="0"/>
              <a:t/>
            </a:r>
            <a:br>
              <a:rPr lang="en-US" sz="3600" dirty="0" smtClean="0"/>
            </a:br>
            <a:r>
              <a:rPr lang="en-US" i="1" dirty="0" smtClean="0"/>
              <a:t> </a:t>
            </a:r>
            <a:endParaRPr lang="en-US" b="1" dirty="0"/>
          </a:p>
        </p:txBody>
      </p:sp>
      <p:graphicFrame>
        <p:nvGraphicFramePr>
          <p:cNvPr id="59394" name="Object 7"/>
          <p:cNvGraphicFramePr>
            <a:graphicFrameLocks noChangeAspect="1"/>
          </p:cNvGraphicFramePr>
          <p:nvPr/>
        </p:nvGraphicFramePr>
        <p:xfrm>
          <a:off x="8344092" y="6096000"/>
          <a:ext cx="495107" cy="468924"/>
        </p:xfrm>
        <a:graphic>
          <a:graphicData uri="http://schemas.openxmlformats.org/presentationml/2006/ole">
            <p:oleObj spid="_x0000_s178178" r:id="rId3" imgW="3333333" imgH="3153215" progId="">
              <p:embed/>
            </p:oleObj>
          </a:graphicData>
        </a:graphic>
      </p:graphicFrame>
      <p:pic>
        <p:nvPicPr>
          <p:cNvPr id="178179" name="Picture 3"/>
          <p:cNvPicPr>
            <a:picLocks noGrp="1" noChangeAspect="1" noChangeArrowheads="1"/>
          </p:cNvPicPr>
          <p:nvPr>
            <p:ph idx="1"/>
          </p:nvPr>
        </p:nvPicPr>
        <p:blipFill>
          <a:blip r:embed="rId4" cstate="print"/>
          <a:srcRect l="8414" r="13756" b="2540"/>
          <a:stretch>
            <a:fillRect/>
          </a:stretch>
        </p:blipFill>
        <p:spPr bwMode="auto">
          <a:xfrm>
            <a:off x="1676400" y="914400"/>
            <a:ext cx="6553200" cy="5074508"/>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1096962"/>
          </a:xfrm>
        </p:spPr>
        <p:txBody>
          <a:bodyPr>
            <a:normAutofit fontScale="90000"/>
          </a:bodyPr>
          <a:lstStyle/>
          <a:p>
            <a:pPr algn="ctr"/>
            <a:r>
              <a:rPr lang="en-US" sz="2700" b="1" i="1" dirty="0" smtClean="0"/>
              <a:t/>
            </a:r>
            <a:br>
              <a:rPr lang="en-US" sz="2700" b="1" i="1" dirty="0" smtClean="0"/>
            </a:br>
            <a:r>
              <a:rPr lang="en-US" sz="4000" b="1" i="1" dirty="0" smtClean="0"/>
              <a:t>Transition to the Ninth Edition</a:t>
            </a:r>
            <a:r>
              <a:rPr lang="en-US" sz="3600" dirty="0" smtClean="0"/>
              <a:t/>
            </a:r>
            <a:br>
              <a:rPr lang="en-US" sz="3600" dirty="0" smtClean="0"/>
            </a:br>
            <a:r>
              <a:rPr lang="en-US" i="1" dirty="0" smtClean="0"/>
              <a:t> </a:t>
            </a:r>
            <a:endParaRPr lang="en-US" b="1" dirty="0"/>
          </a:p>
        </p:txBody>
      </p:sp>
      <p:sp>
        <p:nvSpPr>
          <p:cNvPr id="3" name="Content Placeholder 2"/>
          <p:cNvSpPr>
            <a:spLocks noGrp="1"/>
          </p:cNvSpPr>
          <p:nvPr>
            <p:ph idx="1"/>
          </p:nvPr>
        </p:nvSpPr>
        <p:spPr>
          <a:xfrm>
            <a:off x="914400" y="1219200"/>
            <a:ext cx="7772400" cy="4648200"/>
          </a:xfrm>
        </p:spPr>
        <p:txBody>
          <a:bodyPr>
            <a:normAutofit/>
          </a:bodyPr>
          <a:lstStyle/>
          <a:p>
            <a:pPr algn="just"/>
            <a:r>
              <a:rPr lang="en-US" sz="2800" b="1" dirty="0" smtClean="0">
                <a:solidFill>
                  <a:srgbClr val="FF0000"/>
                </a:solidFill>
              </a:rPr>
              <a:t>MA</a:t>
            </a:r>
            <a:r>
              <a:rPr lang="en-US" sz="2800" b="1" dirty="0" smtClean="0">
                <a:solidFill>
                  <a:srgbClr val="C00000"/>
                </a:solidFill>
              </a:rPr>
              <a:t> R301.2.2</a:t>
            </a:r>
            <a:r>
              <a:rPr lang="en-US" sz="2800" dirty="0" smtClean="0">
                <a:solidFill>
                  <a:srgbClr val="C00000"/>
                </a:solidFill>
              </a:rPr>
              <a:t> Seismic Provisions - </a:t>
            </a:r>
            <a:r>
              <a:rPr lang="en-US" sz="2800" dirty="0" smtClean="0">
                <a:solidFill>
                  <a:srgbClr val="FF0000"/>
                </a:solidFill>
              </a:rPr>
              <a:t>Delete entire subsection, and mark it “reserved”.</a:t>
            </a:r>
          </a:p>
          <a:p>
            <a:pPr algn="just"/>
            <a:r>
              <a:rPr lang="en-US" sz="2800" b="1" dirty="0" smtClean="0"/>
              <a:t>R301.2.2 Seismic provisions.  </a:t>
            </a:r>
            <a:r>
              <a:rPr lang="en-US" sz="2800" dirty="0" smtClean="0"/>
              <a:t>The latest </a:t>
            </a:r>
          </a:p>
          <a:p>
            <a:pPr algn="just">
              <a:buNone/>
            </a:pPr>
            <a:r>
              <a:rPr lang="en-US" sz="2800" dirty="0" smtClean="0"/>
              <a:t>	I-code mapping indicates less seismic intensity is now predicted in MA.  Considering this reduction, the low height of buildings and type of use, seismic requirements have been removed for buildings governed by the Residential code.</a:t>
            </a:r>
          </a:p>
        </p:txBody>
      </p:sp>
      <p:graphicFrame>
        <p:nvGraphicFramePr>
          <p:cNvPr id="59394" name="Object 7"/>
          <p:cNvGraphicFramePr>
            <a:graphicFrameLocks noChangeAspect="1"/>
          </p:cNvGraphicFramePr>
          <p:nvPr/>
        </p:nvGraphicFramePr>
        <p:xfrm>
          <a:off x="8229600" y="5698881"/>
          <a:ext cx="609600" cy="577362"/>
        </p:xfrm>
        <a:graphic>
          <a:graphicData uri="http://schemas.openxmlformats.org/presentationml/2006/ole">
            <p:oleObj spid="_x0000_s179202" r:id="rId3" imgW="3333333" imgH="3153215" progId="">
              <p:embed/>
            </p:oleObj>
          </a:graphicData>
        </a:graphic>
      </p:graphicFrame>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1096962"/>
          </a:xfrm>
        </p:spPr>
        <p:txBody>
          <a:bodyPr>
            <a:normAutofit fontScale="90000"/>
          </a:bodyPr>
          <a:lstStyle/>
          <a:p>
            <a:pPr algn="ctr"/>
            <a:r>
              <a:rPr lang="en-US" sz="2700" b="1" i="1" dirty="0" smtClean="0"/>
              <a:t/>
            </a:r>
            <a:br>
              <a:rPr lang="en-US" sz="2700" b="1" i="1" dirty="0" smtClean="0"/>
            </a:br>
            <a:r>
              <a:rPr lang="en-US" sz="4000" b="1" i="1" dirty="0" smtClean="0"/>
              <a:t>Transition to the Ninth Edition</a:t>
            </a:r>
            <a:r>
              <a:rPr lang="en-US" sz="3600" dirty="0" smtClean="0"/>
              <a:t/>
            </a:r>
            <a:br>
              <a:rPr lang="en-US" sz="3600" dirty="0" smtClean="0"/>
            </a:br>
            <a:r>
              <a:rPr lang="en-US" i="1" dirty="0" smtClean="0"/>
              <a:t> </a:t>
            </a:r>
            <a:endParaRPr lang="en-US" b="1" dirty="0"/>
          </a:p>
        </p:txBody>
      </p:sp>
      <p:sp>
        <p:nvSpPr>
          <p:cNvPr id="3" name="Content Placeholder 2"/>
          <p:cNvSpPr>
            <a:spLocks noGrp="1"/>
          </p:cNvSpPr>
          <p:nvPr>
            <p:ph idx="1"/>
          </p:nvPr>
        </p:nvSpPr>
        <p:spPr>
          <a:xfrm>
            <a:off x="1219200" y="1447800"/>
            <a:ext cx="7714488" cy="4419600"/>
          </a:xfrm>
        </p:spPr>
        <p:txBody>
          <a:bodyPr>
            <a:normAutofit/>
          </a:bodyPr>
          <a:lstStyle/>
          <a:p>
            <a:pPr algn="just"/>
            <a:r>
              <a:rPr lang="en-US" sz="2800" b="1" dirty="0" smtClean="0">
                <a:solidFill>
                  <a:srgbClr val="C00000"/>
                </a:solidFill>
              </a:rPr>
              <a:t>Townhouse Separation R302.2.2 Parapet Exception R302.2 </a:t>
            </a:r>
            <a:r>
              <a:rPr lang="en-US" sz="2800" dirty="0" smtClean="0"/>
              <a:t>The provisions for separating townhouses with structurally independent fire-resistant-rated walls in accordance with Section R302.1 have been removed in favor of the common wall provisions of Section R302.2. Common walls separating townhouses must now be rated for 2hrs when an automatic fire sprinkler system is not installed in the townhouse dwelling units.</a:t>
            </a:r>
          </a:p>
        </p:txBody>
      </p:sp>
      <p:graphicFrame>
        <p:nvGraphicFramePr>
          <p:cNvPr id="59394" name="Object 7"/>
          <p:cNvGraphicFramePr>
            <a:graphicFrameLocks noChangeAspect="1"/>
          </p:cNvGraphicFramePr>
          <p:nvPr/>
        </p:nvGraphicFramePr>
        <p:xfrm>
          <a:off x="8153400" y="5931511"/>
          <a:ext cx="609600" cy="577362"/>
        </p:xfrm>
        <a:graphic>
          <a:graphicData uri="http://schemas.openxmlformats.org/presentationml/2006/ole">
            <p:oleObj spid="_x0000_s345090" r:id="rId3" imgW="3333333" imgH="3153215" progId="">
              <p:embed/>
            </p:oleObj>
          </a:graphicData>
        </a:graphic>
      </p:graphicFrame>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1096962"/>
          </a:xfrm>
        </p:spPr>
        <p:txBody>
          <a:bodyPr>
            <a:normAutofit fontScale="90000"/>
          </a:bodyPr>
          <a:lstStyle/>
          <a:p>
            <a:pPr algn="ctr"/>
            <a:r>
              <a:rPr lang="en-US" sz="2700" b="1" i="1" dirty="0" smtClean="0"/>
              <a:t/>
            </a:r>
            <a:br>
              <a:rPr lang="en-US" sz="2700" b="1" i="1" dirty="0" smtClean="0"/>
            </a:br>
            <a:r>
              <a:rPr lang="en-US" sz="4000" b="1" i="1" dirty="0" smtClean="0"/>
              <a:t>Transition to the Ninth Edition</a:t>
            </a:r>
            <a:r>
              <a:rPr lang="en-US" sz="3600" dirty="0" smtClean="0"/>
              <a:t/>
            </a:r>
            <a:br>
              <a:rPr lang="en-US" sz="3600" dirty="0" smtClean="0"/>
            </a:br>
            <a:r>
              <a:rPr lang="en-US" i="1" dirty="0" smtClean="0"/>
              <a:t> </a:t>
            </a:r>
            <a:endParaRPr lang="en-US" b="1" dirty="0"/>
          </a:p>
        </p:txBody>
      </p:sp>
      <p:sp>
        <p:nvSpPr>
          <p:cNvPr id="3" name="Content Placeholder 2"/>
          <p:cNvSpPr>
            <a:spLocks noGrp="1"/>
          </p:cNvSpPr>
          <p:nvPr>
            <p:ph idx="1"/>
          </p:nvPr>
        </p:nvSpPr>
        <p:spPr>
          <a:xfrm>
            <a:off x="1066800" y="1219200"/>
            <a:ext cx="7696200" cy="4648200"/>
          </a:xfrm>
        </p:spPr>
        <p:txBody>
          <a:bodyPr>
            <a:normAutofit fontScale="85000" lnSpcReduction="20000"/>
          </a:bodyPr>
          <a:lstStyle/>
          <a:p>
            <a:pPr algn="just"/>
            <a:r>
              <a:rPr lang="en-US" sz="2800" b="1" dirty="0" smtClean="0">
                <a:solidFill>
                  <a:srgbClr val="FF0000"/>
                </a:solidFill>
              </a:rPr>
              <a:t>MA</a:t>
            </a:r>
            <a:r>
              <a:rPr lang="en-US" sz="2800" b="1" dirty="0" smtClean="0">
                <a:solidFill>
                  <a:srgbClr val="C00000"/>
                </a:solidFill>
              </a:rPr>
              <a:t> R302.2</a:t>
            </a:r>
            <a:r>
              <a:rPr lang="en-US" sz="2800" dirty="0" smtClean="0">
                <a:solidFill>
                  <a:srgbClr val="C00000"/>
                </a:solidFill>
              </a:rPr>
              <a:t> Revise items 1 and 2 as follows:</a:t>
            </a:r>
          </a:p>
          <a:p>
            <a:pPr algn="just"/>
            <a:endParaRPr lang="en-US" sz="2800" b="1" dirty="0" smtClean="0"/>
          </a:p>
          <a:p>
            <a:pPr algn="just"/>
            <a:r>
              <a:rPr lang="en-US" sz="2800" dirty="0" smtClean="0"/>
              <a:t>Where a fire sprinkler system in accordance with </a:t>
            </a:r>
            <a:r>
              <a:rPr lang="en-US" sz="2800" dirty="0" smtClean="0">
                <a:solidFill>
                  <a:srgbClr val="FF0000"/>
                </a:solidFill>
              </a:rPr>
              <a:t>NFPA 13, 13R, or 13D</a:t>
            </a:r>
            <a:r>
              <a:rPr lang="en-US" sz="2800" dirty="0" smtClean="0"/>
              <a:t> is provided, the common wall shall be not less than a 1-hour fire-resistance-rated wall assembly tested in accordance with ASTM E 119 or UL 263.</a:t>
            </a:r>
          </a:p>
          <a:p>
            <a:pPr algn="just">
              <a:buNone/>
            </a:pPr>
            <a:endParaRPr lang="en-US" sz="2800" dirty="0" smtClean="0"/>
          </a:p>
          <a:p>
            <a:pPr lvl="0" algn="just"/>
            <a:r>
              <a:rPr lang="en-US" sz="2800" dirty="0" smtClean="0"/>
              <a:t>Where a fire sprinkler system in accordance with </a:t>
            </a:r>
            <a:r>
              <a:rPr lang="en-US" sz="2800" dirty="0" smtClean="0">
                <a:solidFill>
                  <a:srgbClr val="FF0000"/>
                </a:solidFill>
              </a:rPr>
              <a:t>NFPA 13, 13R, or 13D </a:t>
            </a:r>
            <a:r>
              <a:rPr lang="en-US" sz="2800" dirty="0" smtClean="0"/>
              <a:t>is not provided, the common wall shall be not less than a 2-hour fire-resistance-rated fire wall, designed in accordance with Section 706 of the </a:t>
            </a:r>
            <a:r>
              <a:rPr lang="en-US" sz="2800" i="1" dirty="0" smtClean="0"/>
              <a:t>International Building Code</a:t>
            </a:r>
            <a:r>
              <a:rPr lang="en-US" sz="2800" dirty="0" smtClean="0"/>
              <a:t>, with the wall continuing vertically through the roof and</a:t>
            </a:r>
            <a:r>
              <a:rPr lang="en-US" sz="2800" i="1" dirty="0" smtClean="0"/>
              <a:t> </a:t>
            </a:r>
            <a:r>
              <a:rPr lang="en-US" sz="2800" dirty="0" smtClean="0"/>
              <a:t>tested in accordance with ASTM E119 or UL 263.</a:t>
            </a:r>
          </a:p>
          <a:p>
            <a:pPr algn="just"/>
            <a:endParaRPr lang="en-US" sz="2800" dirty="0" smtClean="0"/>
          </a:p>
        </p:txBody>
      </p:sp>
      <p:graphicFrame>
        <p:nvGraphicFramePr>
          <p:cNvPr id="59394" name="Object 7"/>
          <p:cNvGraphicFramePr>
            <a:graphicFrameLocks noChangeAspect="1"/>
          </p:cNvGraphicFramePr>
          <p:nvPr/>
        </p:nvGraphicFramePr>
        <p:xfrm>
          <a:off x="8077200" y="5638801"/>
          <a:ext cx="724093" cy="685800"/>
        </p:xfrm>
        <a:graphic>
          <a:graphicData uri="http://schemas.openxmlformats.org/presentationml/2006/ole">
            <p:oleObj spid="_x0000_s304130" r:id="rId3" imgW="3333333" imgH="3153215" progId="">
              <p:embed/>
            </p:oleObj>
          </a:graphicData>
        </a:graphic>
      </p:graphicFrame>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792162"/>
          </a:xfrm>
        </p:spPr>
        <p:txBody>
          <a:bodyPr>
            <a:noAutofit/>
          </a:bodyPr>
          <a:lstStyle/>
          <a:p>
            <a:pPr algn="ctr"/>
            <a:r>
              <a:rPr lang="en-US" sz="3600" b="1" i="1" dirty="0" smtClean="0"/>
              <a:t>Transition to the Ninth Edition</a:t>
            </a:r>
            <a:r>
              <a:rPr lang="en-US" sz="1800" b="1" i="1" dirty="0" smtClean="0"/>
              <a:t/>
            </a:r>
            <a:br>
              <a:rPr lang="en-US" sz="1800" b="1" i="1" dirty="0" smtClean="0"/>
            </a:br>
            <a:r>
              <a:rPr lang="en-US" sz="1800" b="1" dirty="0" smtClean="0">
                <a:solidFill>
                  <a:srgbClr val="C00000"/>
                </a:solidFill>
              </a:rPr>
              <a:t> Townhouse Separation R302.2.2 Parapet Exception R302.2 </a:t>
            </a:r>
            <a:r>
              <a:rPr lang="en-US" sz="1800" dirty="0" smtClean="0"/>
              <a:t/>
            </a:r>
            <a:br>
              <a:rPr lang="en-US" sz="1800" dirty="0" smtClean="0"/>
            </a:br>
            <a:endParaRPr lang="en-US" sz="1800" dirty="0"/>
          </a:p>
        </p:txBody>
      </p:sp>
      <p:pic>
        <p:nvPicPr>
          <p:cNvPr id="180226" name="Picture 2"/>
          <p:cNvPicPr>
            <a:picLocks noGrp="1" noChangeAspect="1" noChangeArrowheads="1"/>
          </p:cNvPicPr>
          <p:nvPr>
            <p:ph idx="1"/>
          </p:nvPr>
        </p:nvPicPr>
        <p:blipFill>
          <a:blip r:embed="rId3" cstate="print"/>
          <a:srcRect l="1897" r="5051" b="3175"/>
          <a:stretch>
            <a:fillRect/>
          </a:stretch>
        </p:blipFill>
        <p:spPr bwMode="auto">
          <a:xfrm>
            <a:off x="1600200" y="1295400"/>
            <a:ext cx="6934200" cy="4572000"/>
          </a:xfrm>
          <a:prstGeom prst="rect">
            <a:avLst/>
          </a:prstGeom>
          <a:ln>
            <a:noFill/>
          </a:ln>
          <a:effectLst>
            <a:outerShdw blurRad="292100" dist="139700" dir="2700000" algn="tl" rotWithShape="0">
              <a:srgbClr val="333333">
                <a:alpha val="65000"/>
              </a:srgbClr>
            </a:outerShdw>
          </a:effectLst>
        </p:spPr>
      </p:pic>
      <p:graphicFrame>
        <p:nvGraphicFramePr>
          <p:cNvPr id="316417" name="Object 7"/>
          <p:cNvGraphicFramePr>
            <a:graphicFrameLocks noChangeAspect="1"/>
          </p:cNvGraphicFramePr>
          <p:nvPr/>
        </p:nvGraphicFramePr>
        <p:xfrm>
          <a:off x="8305800" y="6096000"/>
          <a:ext cx="592966" cy="561608"/>
        </p:xfrm>
        <a:graphic>
          <a:graphicData uri="http://schemas.openxmlformats.org/presentationml/2006/ole">
            <p:oleObj spid="_x0000_s316417" r:id="rId4" imgW="3333333" imgH="3153215" progId="">
              <p:embed/>
            </p:oleObj>
          </a:graphicData>
        </a:graphic>
      </p:graphicFrame>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639762"/>
          </a:xfrm>
        </p:spPr>
        <p:txBody>
          <a:bodyPr>
            <a:normAutofit fontScale="90000"/>
          </a:bodyPr>
          <a:lstStyle/>
          <a:p>
            <a:pPr algn="ctr"/>
            <a:r>
              <a:rPr lang="en-US" sz="2700" b="1" i="1" dirty="0" smtClean="0"/>
              <a:t/>
            </a:r>
            <a:br>
              <a:rPr lang="en-US" sz="2700" b="1" i="1" dirty="0" smtClean="0"/>
            </a:br>
            <a:r>
              <a:rPr lang="en-US" sz="4000" b="1" i="1" dirty="0" smtClean="0"/>
              <a:t>Transition to the Ninth Edition</a:t>
            </a:r>
            <a:r>
              <a:rPr lang="en-US" sz="3600" dirty="0" smtClean="0"/>
              <a:t/>
            </a:r>
            <a:br>
              <a:rPr lang="en-US" sz="3600" dirty="0" smtClean="0"/>
            </a:br>
            <a:r>
              <a:rPr lang="en-US" i="1" dirty="0" smtClean="0"/>
              <a:t> </a:t>
            </a:r>
            <a:endParaRPr lang="en-US" b="1" dirty="0"/>
          </a:p>
        </p:txBody>
      </p:sp>
      <p:sp>
        <p:nvSpPr>
          <p:cNvPr id="3" name="Content Placeholder 2"/>
          <p:cNvSpPr>
            <a:spLocks noGrp="1"/>
          </p:cNvSpPr>
          <p:nvPr>
            <p:ph idx="1"/>
          </p:nvPr>
        </p:nvSpPr>
        <p:spPr>
          <a:xfrm>
            <a:off x="990600" y="990600"/>
            <a:ext cx="7943088" cy="4876800"/>
          </a:xfrm>
        </p:spPr>
        <p:txBody>
          <a:bodyPr>
            <a:normAutofit fontScale="85000" lnSpcReduction="20000"/>
          </a:bodyPr>
          <a:lstStyle/>
          <a:p>
            <a:pPr algn="just"/>
            <a:r>
              <a:rPr lang="en-US" sz="2800" b="1" dirty="0" smtClean="0">
                <a:solidFill>
                  <a:srgbClr val="C00000"/>
                </a:solidFill>
              </a:rPr>
              <a:t>Fire Protection of Floors R302.13 - </a:t>
            </a:r>
            <a:r>
              <a:rPr lang="en-US" sz="2800" dirty="0" smtClean="0"/>
              <a:t>The provisions for fire protection of floors have been relocated from Chapter 5 to the fire-resistant construction provisions of Section R302. </a:t>
            </a:r>
          </a:p>
          <a:p>
            <a:pPr algn="just"/>
            <a:r>
              <a:rPr lang="en-US" sz="2800" b="1" dirty="0" smtClean="0">
                <a:solidFill>
                  <a:srgbClr val="C00000"/>
                </a:solidFill>
              </a:rPr>
              <a:t>Fire Protection of Floors R302.13 - </a:t>
            </a:r>
            <a:r>
              <a:rPr lang="en-US" sz="2800" dirty="0" smtClean="0"/>
              <a:t>Floor systems that are not required elsewhere in this code to be fire-resistance rated, shall be provided with a ½-inch gypsum wall-board membrane . . .</a:t>
            </a:r>
          </a:p>
          <a:p>
            <a:pPr algn="just"/>
            <a:r>
              <a:rPr lang="en-US" sz="2800" b="1" dirty="0" smtClean="0">
                <a:solidFill>
                  <a:srgbClr val="FF0000"/>
                </a:solidFill>
              </a:rPr>
              <a:t>MA</a:t>
            </a:r>
            <a:r>
              <a:rPr lang="en-US" sz="2800" b="1" dirty="0" smtClean="0">
                <a:solidFill>
                  <a:srgbClr val="C00000"/>
                </a:solidFill>
              </a:rPr>
              <a:t> Exceptions:</a:t>
            </a:r>
          </a:p>
          <a:p>
            <a:pPr algn="just"/>
            <a:r>
              <a:rPr lang="en-US" sz="2800" dirty="0" smtClean="0"/>
              <a:t>Floor assemblies located directly over a space protected by an automatic sprinkler system in accordance with </a:t>
            </a:r>
            <a:r>
              <a:rPr lang="en-US" sz="2800" strike="sngStrike" dirty="0" smtClean="0">
                <a:solidFill>
                  <a:srgbClr val="FF0000"/>
                </a:solidFill>
              </a:rPr>
              <a:t>P2904</a:t>
            </a:r>
            <a:r>
              <a:rPr lang="en-US" sz="2800" dirty="0" smtClean="0"/>
              <a:t> </a:t>
            </a:r>
            <a:r>
              <a:rPr lang="en-US" sz="2800" dirty="0" smtClean="0">
                <a:solidFill>
                  <a:srgbClr val="FF0000"/>
                </a:solidFill>
              </a:rPr>
              <a:t>Section NFPA 13, 13R, or 13D</a:t>
            </a:r>
            <a:r>
              <a:rPr lang="en-US" sz="2800" dirty="0" smtClean="0"/>
              <a:t>, or other approved equivalent sprinkler system. </a:t>
            </a:r>
          </a:p>
          <a:p>
            <a:pPr algn="just">
              <a:buNone/>
            </a:pPr>
            <a:r>
              <a:rPr lang="en-US" sz="2800" dirty="0" smtClean="0"/>
              <a:t>	</a:t>
            </a:r>
            <a:r>
              <a:rPr lang="en-US" sz="2800" dirty="0" smtClean="0">
                <a:solidFill>
                  <a:srgbClr val="FF0000"/>
                </a:solidFill>
              </a:rPr>
              <a:t>Section P2904 is reference to Dwelling Unit Fire Sprinkler Systems in the IRC which is not relevant in MA.</a:t>
            </a:r>
          </a:p>
          <a:p>
            <a:pPr algn="just"/>
            <a:endParaRPr lang="en-US" sz="2800" dirty="0" smtClean="0"/>
          </a:p>
          <a:p>
            <a:pPr algn="just"/>
            <a:endParaRPr lang="en-US" sz="2800" dirty="0" smtClean="0"/>
          </a:p>
        </p:txBody>
      </p:sp>
      <p:graphicFrame>
        <p:nvGraphicFramePr>
          <p:cNvPr id="191491" name="Object 7"/>
          <p:cNvGraphicFramePr>
            <a:graphicFrameLocks noChangeAspect="1"/>
          </p:cNvGraphicFramePr>
          <p:nvPr/>
        </p:nvGraphicFramePr>
        <p:xfrm>
          <a:off x="8089964" y="5638800"/>
          <a:ext cx="749235" cy="709613"/>
        </p:xfrm>
        <a:graphic>
          <a:graphicData uri="http://schemas.openxmlformats.org/presentationml/2006/ole">
            <p:oleObj spid="_x0000_s191491" r:id="rId3" imgW="3333333" imgH="3153215" progId="">
              <p:embed/>
            </p:oleObj>
          </a:graphicData>
        </a:graphic>
      </p:graphicFrame>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639762"/>
          </a:xfrm>
        </p:spPr>
        <p:txBody>
          <a:bodyPr>
            <a:normAutofit fontScale="90000"/>
          </a:bodyPr>
          <a:lstStyle/>
          <a:p>
            <a:pPr algn="ctr"/>
            <a:r>
              <a:rPr lang="en-US" sz="2700" b="1" i="1" dirty="0" smtClean="0"/>
              <a:t/>
            </a:r>
            <a:br>
              <a:rPr lang="en-US" sz="2700" b="1" i="1" dirty="0" smtClean="0"/>
            </a:br>
            <a:r>
              <a:rPr lang="en-US" sz="4000" b="1" i="1" dirty="0" smtClean="0"/>
              <a:t>Transition to the Ninth Edition</a:t>
            </a:r>
            <a:r>
              <a:rPr lang="en-US" sz="3600" dirty="0" smtClean="0"/>
              <a:t/>
            </a:r>
            <a:br>
              <a:rPr lang="en-US" sz="3600" dirty="0" smtClean="0"/>
            </a:br>
            <a:r>
              <a:rPr lang="en-US" i="1" dirty="0" smtClean="0"/>
              <a:t> </a:t>
            </a:r>
            <a:endParaRPr lang="en-US" b="1" dirty="0"/>
          </a:p>
        </p:txBody>
      </p:sp>
      <p:graphicFrame>
        <p:nvGraphicFramePr>
          <p:cNvPr id="191491" name="Object 7"/>
          <p:cNvGraphicFramePr>
            <a:graphicFrameLocks noChangeAspect="1"/>
          </p:cNvGraphicFramePr>
          <p:nvPr/>
        </p:nvGraphicFramePr>
        <p:xfrm>
          <a:off x="8310055" y="6019800"/>
          <a:ext cx="668780" cy="633413"/>
        </p:xfrm>
        <a:graphic>
          <a:graphicData uri="http://schemas.openxmlformats.org/presentationml/2006/ole">
            <p:oleObj spid="_x0000_s365570" r:id="rId3" imgW="3333333" imgH="3153215" progId="">
              <p:embed/>
            </p:oleObj>
          </a:graphicData>
        </a:graphic>
      </p:graphicFrame>
      <p:pic>
        <p:nvPicPr>
          <p:cNvPr id="365571" name="Picture 3"/>
          <p:cNvPicPr>
            <a:picLocks noGrp="1" noChangeAspect="1" noChangeArrowheads="1"/>
          </p:cNvPicPr>
          <p:nvPr>
            <p:ph idx="1"/>
          </p:nvPr>
        </p:nvPicPr>
        <p:blipFill>
          <a:blip r:embed="rId4" cstate="print"/>
          <a:srcRect l="42544" t="43819" r="51205" b="41473"/>
          <a:stretch>
            <a:fillRect/>
          </a:stretch>
        </p:blipFill>
        <p:spPr bwMode="auto">
          <a:xfrm>
            <a:off x="914400" y="743466"/>
            <a:ext cx="2895600" cy="3599936"/>
          </a:xfrm>
          <a:prstGeom prst="rect">
            <a:avLst/>
          </a:prstGeom>
          <a:ln>
            <a:noFill/>
          </a:ln>
          <a:effectLst>
            <a:outerShdw blurRad="292100" dist="139700" dir="2700000" algn="tl" rotWithShape="0">
              <a:srgbClr val="333333">
                <a:alpha val="65000"/>
              </a:srgbClr>
            </a:outerShdw>
          </a:effectLst>
        </p:spPr>
      </p:pic>
      <p:pic>
        <p:nvPicPr>
          <p:cNvPr id="365572" name="Picture 4"/>
          <p:cNvPicPr>
            <a:picLocks noChangeAspect="1" noChangeArrowheads="1"/>
          </p:cNvPicPr>
          <p:nvPr/>
        </p:nvPicPr>
        <p:blipFill>
          <a:blip r:embed="rId5" cstate="print"/>
          <a:srcRect l="42188" t="42927" r="51407" b="41666"/>
          <a:stretch>
            <a:fillRect/>
          </a:stretch>
        </p:blipFill>
        <p:spPr bwMode="auto">
          <a:xfrm>
            <a:off x="2743200" y="1828800"/>
            <a:ext cx="2819400" cy="3711692"/>
          </a:xfrm>
          <a:prstGeom prst="rect">
            <a:avLst/>
          </a:prstGeom>
          <a:ln>
            <a:noFill/>
          </a:ln>
          <a:effectLst>
            <a:outerShdw blurRad="292100" dist="139700" dir="2700000" algn="tl" rotWithShape="0">
              <a:srgbClr val="333333">
                <a:alpha val="65000"/>
              </a:srgbClr>
            </a:outerShdw>
          </a:effectLst>
        </p:spPr>
      </p:pic>
      <p:pic>
        <p:nvPicPr>
          <p:cNvPr id="365573" name="Picture 5"/>
          <p:cNvPicPr>
            <a:picLocks noChangeAspect="1" noChangeArrowheads="1"/>
          </p:cNvPicPr>
          <p:nvPr/>
        </p:nvPicPr>
        <p:blipFill>
          <a:blip r:embed="rId6" cstate="print"/>
          <a:srcRect l="42187" t="42697" r="51610" b="42000"/>
          <a:stretch>
            <a:fillRect/>
          </a:stretch>
        </p:blipFill>
        <p:spPr bwMode="auto">
          <a:xfrm>
            <a:off x="5334000" y="3124200"/>
            <a:ext cx="2819400" cy="354053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1477962"/>
          </a:xfrm>
        </p:spPr>
        <p:txBody>
          <a:bodyPr>
            <a:normAutofit fontScale="90000"/>
          </a:bodyPr>
          <a:lstStyle/>
          <a:p>
            <a:pPr algn="ctr"/>
            <a:r>
              <a:rPr lang="en-US" sz="2700" b="1" i="1" dirty="0" smtClean="0"/>
              <a:t/>
            </a:r>
            <a:br>
              <a:rPr lang="en-US" sz="2700" b="1" i="1" dirty="0" smtClean="0"/>
            </a:br>
            <a:r>
              <a:rPr lang="en-US" sz="4400" b="1" i="1" dirty="0" smtClean="0"/>
              <a:t>Introduction to IRC</a:t>
            </a:r>
            <a:br>
              <a:rPr lang="en-US" sz="4400" b="1" i="1" dirty="0" smtClean="0"/>
            </a:br>
            <a:r>
              <a:rPr lang="en-US" sz="4400" b="1" i="1" dirty="0" smtClean="0"/>
              <a:t>Where to Purchase</a:t>
            </a:r>
            <a:r>
              <a:rPr lang="en-US" sz="4400" dirty="0" smtClean="0"/>
              <a:t/>
            </a:r>
            <a:br>
              <a:rPr lang="en-US" sz="4400" dirty="0" smtClean="0"/>
            </a:br>
            <a:r>
              <a:rPr lang="en-US" i="1" dirty="0" smtClean="0"/>
              <a:t> </a:t>
            </a:r>
            <a:endParaRPr lang="en-US" b="1" dirty="0"/>
          </a:p>
        </p:txBody>
      </p:sp>
      <p:sp>
        <p:nvSpPr>
          <p:cNvPr id="3" name="Content Placeholder 2"/>
          <p:cNvSpPr>
            <a:spLocks noGrp="1"/>
          </p:cNvSpPr>
          <p:nvPr>
            <p:ph idx="1"/>
          </p:nvPr>
        </p:nvSpPr>
        <p:spPr>
          <a:xfrm>
            <a:off x="1219200" y="1447800"/>
            <a:ext cx="7714488" cy="4419600"/>
          </a:xfrm>
        </p:spPr>
        <p:txBody>
          <a:bodyPr>
            <a:normAutofit/>
          </a:bodyPr>
          <a:lstStyle/>
          <a:p>
            <a:endParaRPr lang="en-US" sz="2800" dirty="0" smtClean="0"/>
          </a:p>
          <a:p>
            <a:r>
              <a:rPr lang="en-US" sz="2800" dirty="0" smtClean="0"/>
              <a:t>All I-Codes may be purchased directly from the ICC by visiting their website @ iccsafe.org</a:t>
            </a:r>
          </a:p>
          <a:p>
            <a:r>
              <a:rPr lang="en-US" sz="2800" dirty="0" smtClean="0"/>
              <a:t>Massachusetts Amendments are posted on the Office of Public Safety Website @ </a:t>
            </a:r>
            <a:r>
              <a:rPr lang="en-US" sz="2800" dirty="0" smtClean="0">
                <a:solidFill>
                  <a:srgbClr val="C82E2E"/>
                </a:solidFill>
                <a:hlinkClick r:id="rId3"/>
              </a:rPr>
              <a:t>https://www.mass.gov/service-details/ninth-edition-of-the-ma-state-building-code</a:t>
            </a:r>
            <a:endParaRPr lang="en-US" sz="2800" dirty="0" smtClean="0">
              <a:solidFill>
                <a:srgbClr val="C82E2E"/>
              </a:solidFill>
            </a:endParaRPr>
          </a:p>
          <a:p>
            <a:r>
              <a:rPr lang="en-US" sz="2800" dirty="0" smtClean="0"/>
              <a:t> May be purchased from the Secretary of State @ </a:t>
            </a:r>
            <a:r>
              <a:rPr lang="en-US" sz="2800" dirty="0" smtClean="0">
                <a:hlinkClick r:id="rId4"/>
              </a:rPr>
              <a:t>http://www.sec.state.ma.us/spr/spridx.htm</a:t>
            </a:r>
            <a:endParaRPr lang="en-US" sz="2800" dirty="0" smtClean="0"/>
          </a:p>
          <a:p>
            <a:pPr>
              <a:buNone/>
            </a:pPr>
            <a:endParaRPr lang="en-US" sz="2800" dirty="0" smtClean="0"/>
          </a:p>
          <a:p>
            <a:pPr>
              <a:buNone/>
            </a:pPr>
            <a:endParaRPr lang="en-US" b="1" dirty="0" smtClean="0">
              <a:solidFill>
                <a:schemeClr val="tx2">
                  <a:lumMod val="60000"/>
                  <a:lumOff val="40000"/>
                </a:schemeClr>
              </a:solidFill>
            </a:endParaRPr>
          </a:p>
        </p:txBody>
      </p:sp>
      <p:graphicFrame>
        <p:nvGraphicFramePr>
          <p:cNvPr id="59394" name="Object 7"/>
          <p:cNvGraphicFramePr>
            <a:graphicFrameLocks noChangeAspect="1"/>
          </p:cNvGraphicFramePr>
          <p:nvPr/>
        </p:nvGraphicFramePr>
        <p:xfrm>
          <a:off x="8153400" y="5698881"/>
          <a:ext cx="685800" cy="649532"/>
        </p:xfrm>
        <a:graphic>
          <a:graphicData uri="http://schemas.openxmlformats.org/presentationml/2006/ole">
            <p:oleObj spid="_x0000_s171010" r:id="rId5" imgW="3333333" imgH="3153215" progId="">
              <p:embed/>
            </p:oleObj>
          </a:graphicData>
        </a:graphic>
      </p:graphicFrame>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792162"/>
          </a:xfrm>
        </p:spPr>
        <p:txBody>
          <a:bodyPr>
            <a:normAutofit fontScale="90000"/>
          </a:bodyPr>
          <a:lstStyle/>
          <a:p>
            <a:pPr algn="ctr"/>
            <a:r>
              <a:rPr lang="en-US" sz="2700" b="1" i="1" dirty="0" smtClean="0"/>
              <a:t/>
            </a:r>
            <a:br>
              <a:rPr lang="en-US" sz="2700" b="1" i="1" dirty="0" smtClean="0"/>
            </a:br>
            <a:r>
              <a:rPr lang="en-US" sz="4000" b="1" i="1" dirty="0" smtClean="0"/>
              <a:t>Transition to the Ninth Edition</a:t>
            </a:r>
            <a:r>
              <a:rPr lang="en-US" sz="3600" dirty="0" smtClean="0"/>
              <a:t/>
            </a:r>
            <a:br>
              <a:rPr lang="en-US" sz="3600" dirty="0" smtClean="0"/>
            </a:br>
            <a:r>
              <a:rPr lang="en-US" i="1" dirty="0" smtClean="0"/>
              <a:t> </a:t>
            </a:r>
            <a:endParaRPr lang="en-US" b="1" dirty="0"/>
          </a:p>
        </p:txBody>
      </p:sp>
      <p:pic>
        <p:nvPicPr>
          <p:cNvPr id="192515" name="Picture 3"/>
          <p:cNvPicPr>
            <a:picLocks noGrp="1" noChangeAspect="1" noChangeArrowheads="1"/>
          </p:cNvPicPr>
          <p:nvPr>
            <p:ph idx="1"/>
          </p:nvPr>
        </p:nvPicPr>
        <p:blipFill>
          <a:blip r:embed="rId2" cstate="print"/>
          <a:srcRect l="7865" r="1124" b="-1667"/>
          <a:stretch>
            <a:fillRect/>
          </a:stretch>
        </p:blipFill>
        <p:spPr bwMode="auto">
          <a:xfrm>
            <a:off x="2286000" y="1371600"/>
            <a:ext cx="6172200" cy="46482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792162"/>
          </a:xfrm>
        </p:spPr>
        <p:txBody>
          <a:bodyPr>
            <a:normAutofit fontScale="90000"/>
          </a:bodyPr>
          <a:lstStyle/>
          <a:p>
            <a:pPr algn="ctr"/>
            <a:r>
              <a:rPr lang="en-US" sz="2700" b="1" i="1" dirty="0" smtClean="0"/>
              <a:t/>
            </a:r>
            <a:br>
              <a:rPr lang="en-US" sz="2700" b="1" i="1" dirty="0" smtClean="0"/>
            </a:br>
            <a:r>
              <a:rPr lang="en-US" sz="2700" b="1" i="1" dirty="0" smtClean="0">
                <a:solidFill>
                  <a:srgbClr val="FF0000"/>
                </a:solidFill>
              </a:rPr>
              <a:t>MA</a:t>
            </a:r>
            <a:r>
              <a:rPr lang="en-US" sz="2700" b="1" i="1" dirty="0" smtClean="0"/>
              <a:t> </a:t>
            </a:r>
            <a:r>
              <a:rPr lang="en-US" sz="4000" b="1" i="1" dirty="0" smtClean="0"/>
              <a:t>Transition to the Ninth Edition</a:t>
            </a:r>
            <a:r>
              <a:rPr lang="en-US" sz="3600" dirty="0" smtClean="0"/>
              <a:t/>
            </a:r>
            <a:br>
              <a:rPr lang="en-US" sz="3600" dirty="0" smtClean="0"/>
            </a:br>
            <a:r>
              <a:rPr lang="en-US" i="1" dirty="0" smtClean="0"/>
              <a:t> </a:t>
            </a:r>
            <a:endParaRPr lang="en-US" b="1" dirty="0"/>
          </a:p>
        </p:txBody>
      </p:sp>
      <p:pic>
        <p:nvPicPr>
          <p:cNvPr id="305155" name="Picture 3"/>
          <p:cNvPicPr>
            <a:picLocks noGrp="1" noChangeAspect="1" noChangeArrowheads="1"/>
          </p:cNvPicPr>
          <p:nvPr>
            <p:ph idx="1"/>
          </p:nvPr>
        </p:nvPicPr>
        <p:blipFill>
          <a:blip r:embed="rId3" cstate="print"/>
          <a:srcRect/>
          <a:stretch>
            <a:fillRect/>
          </a:stretch>
        </p:blipFill>
        <p:spPr bwMode="auto">
          <a:xfrm>
            <a:off x="1435100" y="1066801"/>
            <a:ext cx="7499350" cy="4876800"/>
          </a:xfrm>
          <a:prstGeom prst="rect">
            <a:avLst/>
          </a:prstGeom>
          <a:ln>
            <a:noFill/>
          </a:ln>
          <a:effectLst>
            <a:outerShdw blurRad="292100" dist="139700" dir="2700000" algn="tl" rotWithShape="0">
              <a:srgbClr val="333333">
                <a:alpha val="65000"/>
              </a:srgbClr>
            </a:outerShdw>
          </a:effectLst>
        </p:spPr>
      </p:pic>
      <p:graphicFrame>
        <p:nvGraphicFramePr>
          <p:cNvPr id="3" name="Object 7"/>
          <p:cNvGraphicFramePr>
            <a:graphicFrameLocks noChangeAspect="1"/>
          </p:cNvGraphicFramePr>
          <p:nvPr/>
        </p:nvGraphicFramePr>
        <p:xfrm>
          <a:off x="8331328" y="6096000"/>
          <a:ext cx="507871" cy="481013"/>
        </p:xfrm>
        <a:graphic>
          <a:graphicData uri="http://schemas.openxmlformats.org/presentationml/2006/ole">
            <p:oleObj spid="_x0000_s305155" r:id="rId4" imgW="3333333" imgH="3153215" progId="">
              <p:embed/>
            </p:oleObj>
          </a:graphicData>
        </a:graphic>
      </p:graphicFrame>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792162"/>
          </a:xfrm>
        </p:spPr>
        <p:txBody>
          <a:bodyPr>
            <a:normAutofit fontScale="90000"/>
          </a:bodyPr>
          <a:lstStyle/>
          <a:p>
            <a:pPr algn="ctr"/>
            <a:r>
              <a:rPr lang="en-US" sz="2700" b="1" i="1" dirty="0" smtClean="0"/>
              <a:t/>
            </a:r>
            <a:br>
              <a:rPr lang="en-US" sz="2700" b="1" i="1" dirty="0" smtClean="0"/>
            </a:br>
            <a:r>
              <a:rPr lang="en-US" sz="4000" b="1" i="1" dirty="0" smtClean="0"/>
              <a:t>Transition to the Ninth Edition</a:t>
            </a:r>
            <a:r>
              <a:rPr lang="en-US" sz="3600" dirty="0" smtClean="0"/>
              <a:t/>
            </a:r>
            <a:br>
              <a:rPr lang="en-US" sz="3600" dirty="0" smtClean="0"/>
            </a:br>
            <a:r>
              <a:rPr lang="en-US" i="1" dirty="0" smtClean="0"/>
              <a:t> </a:t>
            </a:r>
            <a:endParaRPr lang="en-US" b="1" dirty="0"/>
          </a:p>
        </p:txBody>
      </p:sp>
      <p:graphicFrame>
        <p:nvGraphicFramePr>
          <p:cNvPr id="59394" name="Object 7"/>
          <p:cNvGraphicFramePr>
            <a:graphicFrameLocks noChangeAspect="1"/>
          </p:cNvGraphicFramePr>
          <p:nvPr/>
        </p:nvGraphicFramePr>
        <p:xfrm>
          <a:off x="7941819" y="6019800"/>
          <a:ext cx="668780" cy="633413"/>
        </p:xfrm>
        <a:graphic>
          <a:graphicData uri="http://schemas.openxmlformats.org/presentationml/2006/ole">
            <p:oleObj spid="_x0000_s306178" r:id="rId3" imgW="3333333" imgH="3153215" progId="">
              <p:embed/>
            </p:oleObj>
          </a:graphicData>
        </a:graphic>
      </p:graphicFrame>
      <p:sp>
        <p:nvSpPr>
          <p:cNvPr id="5" name="Content Placeholder 4"/>
          <p:cNvSpPr>
            <a:spLocks noGrp="1"/>
          </p:cNvSpPr>
          <p:nvPr>
            <p:ph idx="1"/>
          </p:nvPr>
        </p:nvSpPr>
        <p:spPr>
          <a:xfrm>
            <a:off x="1295400" y="990600"/>
            <a:ext cx="7638288" cy="5257800"/>
          </a:xfrm>
        </p:spPr>
        <p:txBody>
          <a:bodyPr>
            <a:normAutofit fontScale="85000" lnSpcReduction="20000"/>
          </a:bodyPr>
          <a:lstStyle/>
          <a:p>
            <a:pPr algn="just">
              <a:buNone/>
            </a:pPr>
            <a:r>
              <a:rPr lang="en-US" b="1" dirty="0" smtClean="0">
                <a:solidFill>
                  <a:srgbClr val="C00000"/>
                </a:solidFill>
              </a:rPr>
              <a:t>R303 Light, Ventilation &amp; Heating</a:t>
            </a:r>
            <a:endParaRPr lang="en-US" b="1" dirty="0" smtClean="0"/>
          </a:p>
          <a:p>
            <a:pPr algn="just"/>
            <a:r>
              <a:rPr lang="en-US" b="1" dirty="0" smtClean="0">
                <a:solidFill>
                  <a:srgbClr val="C00000"/>
                </a:solidFill>
              </a:rPr>
              <a:t>R303.3</a:t>
            </a:r>
            <a:r>
              <a:rPr lang="en-US" dirty="0" smtClean="0">
                <a:solidFill>
                  <a:srgbClr val="C00000"/>
                </a:solidFill>
              </a:rPr>
              <a:t> Replace entire section as follows: </a:t>
            </a:r>
          </a:p>
          <a:p>
            <a:pPr algn="just"/>
            <a:r>
              <a:rPr lang="en-US" b="1" dirty="0" smtClean="0">
                <a:solidFill>
                  <a:srgbClr val="FF0000"/>
                </a:solidFill>
              </a:rPr>
              <a:t>MA</a:t>
            </a:r>
            <a:r>
              <a:rPr lang="en-US" b="1" dirty="0" smtClean="0">
                <a:solidFill>
                  <a:srgbClr val="C00000"/>
                </a:solidFill>
              </a:rPr>
              <a:t> R303.3 Bathrooms. </a:t>
            </a:r>
            <a:r>
              <a:rPr lang="en-US" dirty="0" smtClean="0">
                <a:solidFill>
                  <a:srgbClr val="FF0000"/>
                </a:solidFill>
              </a:rPr>
              <a:t>Mechanical ventilation in accordance with Section M1507 is required for all bathrooms with a shower or bathtub and rooms with a toilet.</a:t>
            </a:r>
          </a:p>
          <a:p>
            <a:pPr algn="just"/>
            <a:endParaRPr lang="en-US" dirty="0" smtClean="0"/>
          </a:p>
          <a:p>
            <a:pPr algn="just"/>
            <a:r>
              <a:rPr lang="en-US" b="1" dirty="0" smtClean="0">
                <a:solidFill>
                  <a:srgbClr val="C00000"/>
                </a:solidFill>
              </a:rPr>
              <a:t>R303 Light, Ventilation &amp; Heating</a:t>
            </a:r>
            <a:endParaRPr lang="en-US" b="1" dirty="0" smtClean="0"/>
          </a:p>
          <a:p>
            <a:pPr algn="just"/>
            <a:r>
              <a:rPr lang="en-US" b="1" dirty="0" smtClean="0">
                <a:solidFill>
                  <a:srgbClr val="C00000"/>
                </a:solidFill>
              </a:rPr>
              <a:t>Stairway Illumination R303.7, R303.8 </a:t>
            </a:r>
            <a:r>
              <a:rPr lang="en-US" dirty="0" smtClean="0"/>
              <a:t>Interior and exterior stairway illumination provisions have been placed in separate sections.</a:t>
            </a:r>
          </a:p>
          <a:p>
            <a:pPr algn="just"/>
            <a:r>
              <a:rPr lang="en-US" dirty="0" smtClean="0"/>
              <a:t>Conflicting language has been removed to clarify</a:t>
            </a:r>
          </a:p>
          <a:p>
            <a:pPr algn="just">
              <a:buNone/>
            </a:pPr>
            <a:r>
              <a:rPr lang="en-US" dirty="0" smtClean="0"/>
              <a:t>	the requirements.</a:t>
            </a:r>
          </a:p>
          <a:p>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792162"/>
          </a:xfrm>
        </p:spPr>
        <p:txBody>
          <a:bodyPr>
            <a:normAutofit fontScale="90000"/>
          </a:bodyPr>
          <a:lstStyle/>
          <a:p>
            <a:pPr algn="ctr"/>
            <a:r>
              <a:rPr lang="en-US" sz="2700" b="1" i="1" dirty="0" smtClean="0"/>
              <a:t/>
            </a:r>
            <a:br>
              <a:rPr lang="en-US" sz="2700" b="1" i="1" dirty="0" smtClean="0"/>
            </a:br>
            <a:r>
              <a:rPr lang="en-US" sz="4000" b="1" i="1" dirty="0" smtClean="0"/>
              <a:t>Transition to the Ninth Edition</a:t>
            </a:r>
            <a:r>
              <a:rPr lang="en-US" sz="3600" dirty="0" smtClean="0"/>
              <a:t/>
            </a:r>
            <a:br>
              <a:rPr lang="en-US" sz="3600" dirty="0" smtClean="0"/>
            </a:br>
            <a:r>
              <a:rPr lang="en-US" i="1" dirty="0" smtClean="0"/>
              <a:t> </a:t>
            </a:r>
            <a:endParaRPr lang="en-US" b="1" dirty="0"/>
          </a:p>
        </p:txBody>
      </p:sp>
      <p:sp>
        <p:nvSpPr>
          <p:cNvPr id="5" name="Content Placeholder 4"/>
          <p:cNvSpPr>
            <a:spLocks noGrp="1"/>
          </p:cNvSpPr>
          <p:nvPr>
            <p:ph idx="1"/>
          </p:nvPr>
        </p:nvSpPr>
        <p:spPr>
          <a:xfrm>
            <a:off x="990600" y="1066800"/>
            <a:ext cx="7943088" cy="5181600"/>
          </a:xfrm>
        </p:spPr>
        <p:txBody>
          <a:bodyPr>
            <a:normAutofit lnSpcReduction="10000"/>
          </a:bodyPr>
          <a:lstStyle/>
          <a:p>
            <a:pPr algn="just">
              <a:buNone/>
            </a:pPr>
            <a:r>
              <a:rPr lang="en-US" sz="2400" b="1" dirty="0" smtClean="0">
                <a:solidFill>
                  <a:srgbClr val="C00000"/>
                </a:solidFill>
              </a:rPr>
              <a:t>R305 Ceiling Height</a:t>
            </a:r>
          </a:p>
          <a:p>
            <a:pPr algn="just"/>
            <a:r>
              <a:rPr lang="en-US" sz="2400" b="1" dirty="0" smtClean="0">
                <a:solidFill>
                  <a:srgbClr val="C00000"/>
                </a:solidFill>
              </a:rPr>
              <a:t>R305.1</a:t>
            </a:r>
            <a:r>
              <a:rPr lang="en-US" sz="2400" dirty="0" smtClean="0">
                <a:solidFill>
                  <a:srgbClr val="C00000"/>
                </a:solidFill>
              </a:rPr>
              <a:t> Revise section as follows:</a:t>
            </a:r>
          </a:p>
          <a:p>
            <a:pPr algn="just"/>
            <a:r>
              <a:rPr lang="en-US" sz="2400" b="1" dirty="0" smtClean="0">
                <a:solidFill>
                  <a:srgbClr val="FF0000"/>
                </a:solidFill>
              </a:rPr>
              <a:t>MA</a:t>
            </a:r>
            <a:r>
              <a:rPr lang="en-US" sz="2400" b="1" dirty="0" smtClean="0">
                <a:solidFill>
                  <a:srgbClr val="C00000"/>
                </a:solidFill>
              </a:rPr>
              <a:t> R305.1 Minimum height. </a:t>
            </a:r>
            <a:r>
              <a:rPr lang="en-US" sz="2400" i="1" dirty="0" smtClean="0"/>
              <a:t>Habitable space</a:t>
            </a:r>
            <a:r>
              <a:rPr lang="en-US" sz="2400" dirty="0" smtClean="0"/>
              <a:t> and hallways shall have a ceiling height of not less than 7 feet (2134 mm) Bathrooms, toilet rooms </a:t>
            </a:r>
            <a:r>
              <a:rPr lang="en-US" sz="2400" strike="sngStrike" dirty="0" smtClean="0"/>
              <a:t>and</a:t>
            </a:r>
            <a:r>
              <a:rPr lang="en-US" sz="2400" dirty="0" smtClean="0"/>
              <a:t>, laundry rooms </a:t>
            </a:r>
            <a:r>
              <a:rPr lang="en-US" sz="2400" dirty="0" smtClean="0">
                <a:solidFill>
                  <a:srgbClr val="FF0000"/>
                </a:solidFill>
              </a:rPr>
              <a:t>and habitable space in basements shall have a ceiling height of not less than 6 feet 8 inches </a:t>
            </a:r>
            <a:r>
              <a:rPr lang="en-US" sz="2400" dirty="0" smtClean="0"/>
              <a:t>(2032 mm).  </a:t>
            </a:r>
            <a:r>
              <a:rPr lang="en-US" sz="2400" dirty="0" smtClean="0">
                <a:solidFill>
                  <a:srgbClr val="FF0000"/>
                </a:solidFill>
              </a:rPr>
              <a:t>To the reader: Exceptions are retained.</a:t>
            </a:r>
          </a:p>
          <a:p>
            <a:pPr algn="just"/>
            <a:r>
              <a:rPr lang="en-US" sz="2400" b="1" dirty="0" smtClean="0">
                <a:solidFill>
                  <a:srgbClr val="C00000"/>
                </a:solidFill>
              </a:rPr>
              <a:t>Ceiling Height R305 - </a:t>
            </a:r>
            <a:r>
              <a:rPr lang="en-US" sz="2400" dirty="0" smtClean="0"/>
              <a:t>The minimum ceiling height for bathrooms, toilet rooms, and laundry rooms has been reduced to 6ft 8in. The exception for allowing beams, girders, ducts or other obstructions to project to with 6ft 4in of the finished floor has been expanded to include basement with habitable space.</a:t>
            </a:r>
          </a:p>
          <a:p>
            <a:endParaRPr lang="en-US" dirty="0"/>
          </a:p>
        </p:txBody>
      </p:sp>
      <p:graphicFrame>
        <p:nvGraphicFramePr>
          <p:cNvPr id="307204" name="Object 7"/>
          <p:cNvGraphicFramePr>
            <a:graphicFrameLocks noChangeAspect="1"/>
          </p:cNvGraphicFramePr>
          <p:nvPr/>
        </p:nvGraphicFramePr>
        <p:xfrm>
          <a:off x="7700963" y="5791200"/>
          <a:ext cx="909637" cy="862013"/>
        </p:xfrm>
        <a:graphic>
          <a:graphicData uri="http://schemas.openxmlformats.org/presentationml/2006/ole">
            <p:oleObj spid="_x0000_s307204" r:id="rId3" imgW="3333333" imgH="3153215" progId="">
              <p:embed/>
            </p:oleObj>
          </a:graphicData>
        </a:graphic>
      </p:graphicFrame>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2700" b="1" i="1" dirty="0" smtClean="0"/>
              <a:t/>
            </a:r>
            <a:br>
              <a:rPr lang="en-US" sz="2700" b="1" i="1" dirty="0" smtClean="0"/>
            </a:br>
            <a:r>
              <a:rPr lang="en-US" sz="4000" b="1" i="1" dirty="0" smtClean="0"/>
              <a:t>Transition to the Ninth Edition</a:t>
            </a:r>
            <a:r>
              <a:rPr lang="en-US" sz="3600" dirty="0" smtClean="0"/>
              <a:t/>
            </a:r>
            <a:br>
              <a:rPr lang="en-US" sz="3600" dirty="0" smtClean="0"/>
            </a:br>
            <a:r>
              <a:rPr lang="en-US" i="1" dirty="0" smtClean="0"/>
              <a:t> </a:t>
            </a:r>
            <a:endParaRPr lang="en-US" b="1" dirty="0"/>
          </a:p>
        </p:txBody>
      </p:sp>
      <p:sp>
        <p:nvSpPr>
          <p:cNvPr id="3" name="Content Placeholder 2"/>
          <p:cNvSpPr>
            <a:spLocks noGrp="1"/>
          </p:cNvSpPr>
          <p:nvPr>
            <p:ph sz="half" idx="1"/>
          </p:nvPr>
        </p:nvSpPr>
        <p:spPr>
          <a:xfrm>
            <a:off x="1219200" y="1524000"/>
            <a:ext cx="3505200" cy="4663440"/>
          </a:xfrm>
        </p:spPr>
        <p:txBody>
          <a:bodyPr>
            <a:normAutofit/>
          </a:bodyPr>
          <a:lstStyle/>
          <a:p>
            <a:pPr algn="just"/>
            <a:r>
              <a:rPr lang="en-US" sz="2800" b="1" dirty="0" smtClean="0">
                <a:solidFill>
                  <a:srgbClr val="C00000"/>
                </a:solidFill>
              </a:rPr>
              <a:t>Minimum Habitable Room Area R304.1</a:t>
            </a:r>
          </a:p>
          <a:p>
            <a:pPr algn="just">
              <a:buNone/>
            </a:pPr>
            <a:r>
              <a:rPr lang="en-US" sz="2800" dirty="0" smtClean="0"/>
              <a:t>	The requirement for one habitable room with a minimum floor area of 120 sf has been removed</a:t>
            </a:r>
          </a:p>
          <a:p>
            <a:pPr algn="just">
              <a:buNone/>
            </a:pPr>
            <a:r>
              <a:rPr lang="en-US" sz="2800" dirty="0" smtClean="0"/>
              <a:t>	from the code. </a:t>
            </a:r>
          </a:p>
          <a:p>
            <a:pPr>
              <a:buNone/>
            </a:pPr>
            <a:endParaRPr lang="en-US" sz="2800" dirty="0" smtClean="0"/>
          </a:p>
          <a:p>
            <a:pPr>
              <a:buNone/>
            </a:pPr>
            <a:endParaRPr lang="en-US" sz="2800" dirty="0" smtClean="0"/>
          </a:p>
          <a:p>
            <a:pPr>
              <a:buNone/>
            </a:pPr>
            <a:endParaRPr lang="en-US" sz="2800" dirty="0" smtClean="0"/>
          </a:p>
        </p:txBody>
      </p:sp>
      <p:sp>
        <p:nvSpPr>
          <p:cNvPr id="6" name="Content Placeholder 5"/>
          <p:cNvSpPr>
            <a:spLocks noGrp="1"/>
          </p:cNvSpPr>
          <p:nvPr>
            <p:ph sz="half" idx="2"/>
          </p:nvPr>
        </p:nvSpPr>
        <p:spPr>
          <a:xfrm>
            <a:off x="5276088" y="1524000"/>
            <a:ext cx="3657600" cy="4343400"/>
          </a:xfrm>
        </p:spPr>
        <p:txBody>
          <a:bodyPr/>
          <a:lstStyle/>
          <a:p>
            <a:endParaRPr lang="en-US" dirty="0"/>
          </a:p>
        </p:txBody>
      </p:sp>
      <p:pic>
        <p:nvPicPr>
          <p:cNvPr id="5" name="Picture 4" descr="https://encrypted-tbn2.gstatic.com/images?q=tbn:ANd9GcQf10R3AaXguJUw3YDEtgY6jpe7cOW0P49Qmr2S1jwljrOuJxGD">
            <a:hlinkClick r:id="rId3" tgtFrame="&quot;_blank&quot;"/>
          </p:cNvPr>
          <p:cNvPicPr/>
          <p:nvPr/>
        </p:nvPicPr>
        <p:blipFill>
          <a:blip r:embed="rId4" cstate="print"/>
          <a:srcRect/>
          <a:stretch>
            <a:fillRect/>
          </a:stretch>
        </p:blipFill>
        <p:spPr bwMode="auto">
          <a:xfrm>
            <a:off x="4953000" y="1524000"/>
            <a:ext cx="4038600" cy="4495800"/>
          </a:xfrm>
          <a:prstGeom prst="rect">
            <a:avLst/>
          </a:prstGeom>
          <a:ln>
            <a:noFill/>
          </a:ln>
          <a:effectLst>
            <a:outerShdw blurRad="292100" dist="139700" dir="2700000" algn="tl" rotWithShape="0">
              <a:srgbClr val="333333">
                <a:alpha val="65000"/>
              </a:srgbClr>
            </a:outerShdw>
          </a:effectLst>
        </p:spPr>
      </p:pic>
      <p:graphicFrame>
        <p:nvGraphicFramePr>
          <p:cNvPr id="195587" name="Object 7"/>
          <p:cNvGraphicFramePr>
            <a:graphicFrameLocks noChangeAspect="1"/>
          </p:cNvGraphicFramePr>
          <p:nvPr/>
        </p:nvGraphicFramePr>
        <p:xfrm>
          <a:off x="8487982" y="6248399"/>
          <a:ext cx="427417" cy="404813"/>
        </p:xfrm>
        <a:graphic>
          <a:graphicData uri="http://schemas.openxmlformats.org/presentationml/2006/ole">
            <p:oleObj spid="_x0000_s195587" r:id="rId5" imgW="3333333" imgH="3153215" progId="">
              <p:embed/>
            </p:oleObj>
          </a:graphicData>
        </a:graphic>
      </p:graphicFrame>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1096962"/>
          </a:xfrm>
        </p:spPr>
        <p:txBody>
          <a:bodyPr>
            <a:normAutofit fontScale="90000"/>
          </a:bodyPr>
          <a:lstStyle/>
          <a:p>
            <a:pPr algn="ctr"/>
            <a:r>
              <a:rPr lang="en-US" sz="2700" b="1" i="1" dirty="0" smtClean="0"/>
              <a:t/>
            </a:r>
            <a:br>
              <a:rPr lang="en-US" sz="2700" b="1" i="1" dirty="0" smtClean="0"/>
            </a:br>
            <a:r>
              <a:rPr lang="en-US" sz="4000" b="1" i="1" dirty="0" smtClean="0"/>
              <a:t>Transition to the Ninth Edition</a:t>
            </a:r>
            <a:r>
              <a:rPr lang="en-US" sz="3600" dirty="0" smtClean="0"/>
              <a:t/>
            </a:r>
            <a:br>
              <a:rPr lang="en-US" sz="3600" dirty="0" smtClean="0"/>
            </a:br>
            <a:r>
              <a:rPr lang="en-US" i="1" dirty="0" smtClean="0"/>
              <a:t> </a:t>
            </a:r>
            <a:endParaRPr lang="en-US" b="1" dirty="0"/>
          </a:p>
        </p:txBody>
      </p:sp>
      <p:sp>
        <p:nvSpPr>
          <p:cNvPr id="3" name="Content Placeholder 2"/>
          <p:cNvSpPr>
            <a:spLocks noGrp="1"/>
          </p:cNvSpPr>
          <p:nvPr>
            <p:ph idx="1"/>
          </p:nvPr>
        </p:nvSpPr>
        <p:spPr>
          <a:xfrm>
            <a:off x="1143000" y="1143000"/>
            <a:ext cx="7790688" cy="4724400"/>
          </a:xfrm>
        </p:spPr>
        <p:txBody>
          <a:bodyPr>
            <a:normAutofit fontScale="92500" lnSpcReduction="10000"/>
          </a:bodyPr>
          <a:lstStyle/>
          <a:p>
            <a:pPr algn="just"/>
            <a:r>
              <a:rPr lang="en-US" sz="2800" b="1" dirty="0" smtClean="0">
                <a:solidFill>
                  <a:srgbClr val="C00000"/>
                </a:solidFill>
              </a:rPr>
              <a:t>Glazing Adjacent to Doors R308.4.2 - </a:t>
            </a:r>
            <a:r>
              <a:rPr lang="en-US" sz="2800" dirty="0" smtClean="0"/>
              <a:t>Glazing installed perpendicular to a door in a closed position and within 24in of the door only requires safety glazing if it is on the hinge side of an in-swinging door.</a:t>
            </a:r>
          </a:p>
          <a:p>
            <a:pPr algn="just">
              <a:buNone/>
            </a:pPr>
            <a:endParaRPr lang="en-US" sz="2800" dirty="0" smtClean="0"/>
          </a:p>
          <a:p>
            <a:pPr algn="just"/>
            <a:r>
              <a:rPr lang="en-US" sz="2800" b="1" dirty="0" smtClean="0">
                <a:solidFill>
                  <a:srgbClr val="C00000"/>
                </a:solidFill>
              </a:rPr>
              <a:t>Glazing and Wet Surfaces - R308.4.5</a:t>
            </a:r>
            <a:r>
              <a:rPr lang="en-US" sz="2800" b="1" dirty="0" smtClean="0"/>
              <a:t> </a:t>
            </a:r>
            <a:r>
              <a:rPr lang="en-US" sz="2800" dirty="0" smtClean="0"/>
              <a:t>The exception from the safety glazing requirement for glazing that is 60 in. or greater from the water’s edge of a bathtub, hot tub, spa, whirlpool, or swimming pool has been expanded to include glazing that is an equivalent distance from the edge of a shower, sauna, or steam room.</a:t>
            </a:r>
            <a:endParaRPr lang="en-US" sz="2800" b="1" dirty="0" smtClean="0">
              <a:solidFill>
                <a:srgbClr val="C00000"/>
              </a:solidFill>
            </a:endParaRPr>
          </a:p>
          <a:p>
            <a:endParaRPr lang="en-US" sz="2800" dirty="0" smtClean="0"/>
          </a:p>
        </p:txBody>
      </p:sp>
      <p:graphicFrame>
        <p:nvGraphicFramePr>
          <p:cNvPr id="59394" name="Object 7"/>
          <p:cNvGraphicFramePr>
            <a:graphicFrameLocks noChangeAspect="1"/>
          </p:cNvGraphicFramePr>
          <p:nvPr/>
        </p:nvGraphicFramePr>
        <p:xfrm>
          <a:off x="7848600" y="5638800"/>
          <a:ext cx="990600" cy="938213"/>
        </p:xfrm>
        <a:graphic>
          <a:graphicData uri="http://schemas.openxmlformats.org/presentationml/2006/ole">
            <p:oleObj spid="_x0000_s196610" r:id="rId3" imgW="3333333" imgH="3153215" progId="">
              <p:embed/>
            </p:oleObj>
          </a:graphicData>
        </a:graphic>
      </p:graphicFrame>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152400"/>
            <a:ext cx="7498080" cy="609600"/>
          </a:xfrm>
        </p:spPr>
        <p:txBody>
          <a:bodyPr>
            <a:normAutofit fontScale="90000"/>
          </a:bodyPr>
          <a:lstStyle/>
          <a:p>
            <a:pPr algn="ctr"/>
            <a:r>
              <a:rPr lang="en-US" sz="2700" b="1" i="1" dirty="0" smtClean="0"/>
              <a:t/>
            </a:r>
            <a:br>
              <a:rPr lang="en-US" sz="2700" b="1" i="1" dirty="0" smtClean="0"/>
            </a:br>
            <a:r>
              <a:rPr lang="en-US" sz="4000" b="1" i="1" dirty="0" smtClean="0"/>
              <a:t>Transition to the Ninth Edition</a:t>
            </a:r>
            <a:r>
              <a:rPr lang="en-US" sz="3600" dirty="0" smtClean="0"/>
              <a:t/>
            </a:r>
            <a:br>
              <a:rPr lang="en-US" sz="3600" dirty="0" smtClean="0"/>
            </a:br>
            <a:r>
              <a:rPr lang="en-US" i="1" dirty="0" smtClean="0"/>
              <a:t> </a:t>
            </a:r>
            <a:endParaRPr lang="en-US" b="1" dirty="0"/>
          </a:p>
        </p:txBody>
      </p:sp>
      <p:sp>
        <p:nvSpPr>
          <p:cNvPr id="3" name="Content Placeholder 2"/>
          <p:cNvSpPr>
            <a:spLocks noGrp="1"/>
          </p:cNvSpPr>
          <p:nvPr>
            <p:ph idx="1"/>
          </p:nvPr>
        </p:nvSpPr>
        <p:spPr>
          <a:xfrm>
            <a:off x="1066800" y="762000"/>
            <a:ext cx="7866888" cy="5943600"/>
          </a:xfrm>
        </p:spPr>
        <p:txBody>
          <a:bodyPr>
            <a:noAutofit/>
          </a:bodyPr>
          <a:lstStyle/>
          <a:p>
            <a:r>
              <a:rPr lang="en-US" sz="1600" b="1" dirty="0" smtClean="0">
                <a:solidFill>
                  <a:srgbClr val="C00000"/>
                </a:solidFill>
                <a:hlinkClick r:id="rId3"/>
              </a:rPr>
              <a:t>Section 3T Safety glazing materials; use in construction of buildings in hazardous locations; definitions for Sections 3U and 3V</a:t>
            </a:r>
            <a:endParaRPr lang="en-US" sz="1600" b="1" dirty="0" smtClean="0">
              <a:solidFill>
                <a:srgbClr val="C00000"/>
              </a:solidFill>
            </a:endParaRPr>
          </a:p>
          <a:p>
            <a:pPr algn="just"/>
            <a:r>
              <a:rPr lang="en-US" sz="1600" b="1" dirty="0" smtClean="0">
                <a:solidFill>
                  <a:srgbClr val="C00000"/>
                </a:solidFill>
              </a:rPr>
              <a:t>Section 3T. </a:t>
            </a:r>
            <a:r>
              <a:rPr lang="en-US" sz="1600" dirty="0" smtClean="0"/>
              <a:t>The following phrases, as used in sections three U and three V shall, unless the context requires otherwise, have the following meanings:? </a:t>
            </a:r>
          </a:p>
          <a:p>
            <a:pPr algn="just"/>
            <a:r>
              <a:rPr lang="en-US" sz="1600" dirty="0" smtClean="0"/>
              <a:t>''Safety glazing material'', any glazing material, such as tempered glass, laminated glass, wire glass or rigid plastic, which meets such test requirements as may be adopted by the department shall, insofar as possible, adhere to the American National Standards Institute standard ANSIZ?97.1?1972 after notice and hearing as required by chapter thirty A, and which are so constructed, treated or combined with other materials as to minimize the likelihood of cutting and piercing injuries resulting from human contact with the glazing material. </a:t>
            </a:r>
          </a:p>
          <a:p>
            <a:pPr algn="just"/>
            <a:r>
              <a:rPr lang="en-US" sz="1600" dirty="0" smtClean="0"/>
              <a:t>''Hazardous locations'', means those installations, glazed or to be glazed in commercial and public buildings, known as framed or unframed glass entrance doors; and those installations, glazed or to be glazed in residential buildings and other structures used as dwellings, commercial buildings, and public buildings, known as sliding glass doors, storm doors, shower doors, bathtub enclosures, and fixed glazed panels adjacent to entrance and exit doors which because of their location present a barrier in the normal path traveled by persons going into or out of these buildings, and because of their size and design may be mistaken as means of ingress or egress; and any other installation, glazed or to be glazed, wherein the use of other than safety glazing materials would constitute an unreasonable hazard as the commissioner may determine after notice and hearing as required by said chapter thirty A, whether or not the glazing in such doors, panels, enclosures and other installations is transparent. </a:t>
            </a:r>
          </a:p>
          <a:p>
            <a:endParaRPr lang="en-US" sz="1600" dirty="0" smtClean="0"/>
          </a:p>
        </p:txBody>
      </p:sp>
      <p:graphicFrame>
        <p:nvGraphicFramePr>
          <p:cNvPr id="59394" name="Object 7"/>
          <p:cNvGraphicFramePr>
            <a:graphicFrameLocks noChangeAspect="1"/>
          </p:cNvGraphicFramePr>
          <p:nvPr/>
        </p:nvGraphicFramePr>
        <p:xfrm>
          <a:off x="1176867" y="228600"/>
          <a:ext cx="575733" cy="398585"/>
        </p:xfrm>
        <a:graphic>
          <a:graphicData uri="http://schemas.openxmlformats.org/presentationml/2006/ole">
            <p:oleObj spid="_x0000_s197634" r:id="rId4" imgW="3333333" imgH="3153215" progId="">
              <p:embed/>
            </p:oleObj>
          </a:graphicData>
        </a:graphic>
      </p:graphicFrame>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563562"/>
          </a:xfrm>
        </p:spPr>
        <p:txBody>
          <a:bodyPr>
            <a:normAutofit fontScale="90000"/>
          </a:bodyPr>
          <a:lstStyle/>
          <a:p>
            <a:pPr algn="ctr"/>
            <a:r>
              <a:rPr lang="en-US" sz="2700" b="1" i="1" dirty="0" smtClean="0"/>
              <a:t/>
            </a:r>
            <a:br>
              <a:rPr lang="en-US" sz="2700" b="1" i="1" dirty="0" smtClean="0"/>
            </a:br>
            <a:r>
              <a:rPr lang="en-US" sz="4000" b="1" i="1" dirty="0" smtClean="0"/>
              <a:t>Transition to the Ninth Edition</a:t>
            </a:r>
            <a:r>
              <a:rPr lang="en-US" sz="3600" dirty="0" smtClean="0"/>
              <a:t/>
            </a:r>
            <a:br>
              <a:rPr lang="en-US" sz="3600" dirty="0" smtClean="0"/>
            </a:br>
            <a:r>
              <a:rPr lang="en-US" i="1" dirty="0" smtClean="0"/>
              <a:t> </a:t>
            </a:r>
            <a:endParaRPr lang="en-US" b="1" dirty="0"/>
          </a:p>
        </p:txBody>
      </p:sp>
      <p:sp>
        <p:nvSpPr>
          <p:cNvPr id="3" name="Content Placeholder 2"/>
          <p:cNvSpPr>
            <a:spLocks noGrp="1"/>
          </p:cNvSpPr>
          <p:nvPr>
            <p:ph idx="1"/>
          </p:nvPr>
        </p:nvSpPr>
        <p:spPr>
          <a:xfrm>
            <a:off x="1143000" y="838200"/>
            <a:ext cx="7790688" cy="5257800"/>
          </a:xfrm>
        </p:spPr>
        <p:txBody>
          <a:bodyPr>
            <a:noAutofit/>
          </a:bodyPr>
          <a:lstStyle/>
          <a:p>
            <a:pPr algn="just"/>
            <a:r>
              <a:rPr lang="en-US" sz="2200" b="1" dirty="0" smtClean="0">
                <a:solidFill>
                  <a:srgbClr val="C00000"/>
                </a:solidFill>
              </a:rPr>
              <a:t>R309 Garages &amp; Carports</a:t>
            </a:r>
          </a:p>
          <a:p>
            <a:pPr algn="just"/>
            <a:r>
              <a:rPr lang="en-US" sz="2200" b="1" dirty="0" smtClean="0">
                <a:solidFill>
                  <a:srgbClr val="C00000"/>
                </a:solidFill>
              </a:rPr>
              <a:t>R309.3</a:t>
            </a:r>
            <a:r>
              <a:rPr lang="en-US" sz="2200" dirty="0" smtClean="0">
                <a:solidFill>
                  <a:srgbClr val="C00000"/>
                </a:solidFill>
              </a:rPr>
              <a:t> Revise section as follows:</a:t>
            </a:r>
          </a:p>
          <a:p>
            <a:pPr algn="just"/>
            <a:r>
              <a:rPr lang="en-US" sz="2200" b="1" dirty="0" smtClean="0">
                <a:solidFill>
                  <a:srgbClr val="FF0000"/>
                </a:solidFill>
              </a:rPr>
              <a:t>MA</a:t>
            </a:r>
            <a:r>
              <a:rPr lang="en-US" sz="2200" b="1" dirty="0" smtClean="0">
                <a:solidFill>
                  <a:srgbClr val="C00000"/>
                </a:solidFill>
              </a:rPr>
              <a:t> R309.3 Flood hazard areas and </a:t>
            </a:r>
            <a:r>
              <a:rPr lang="en-US" sz="2200" b="1" i="1" dirty="0" smtClean="0">
                <a:solidFill>
                  <a:srgbClr val="C00000"/>
                </a:solidFill>
              </a:rPr>
              <a:t>coastal dunes</a:t>
            </a:r>
            <a:r>
              <a:rPr lang="en-US" sz="2200" b="1" dirty="0" smtClean="0">
                <a:solidFill>
                  <a:srgbClr val="C00000"/>
                </a:solidFill>
              </a:rPr>
              <a:t>. </a:t>
            </a:r>
            <a:r>
              <a:rPr lang="en-US" sz="2200" dirty="0" smtClean="0"/>
              <a:t>For buildings located in flood hazard areas </a:t>
            </a:r>
            <a:r>
              <a:rPr lang="en-US" sz="2200" dirty="0" smtClean="0">
                <a:solidFill>
                  <a:srgbClr val="FF0000"/>
                </a:solidFill>
              </a:rPr>
              <a:t>or </a:t>
            </a:r>
            <a:r>
              <a:rPr lang="en-US" sz="2200" i="1" dirty="0" smtClean="0">
                <a:solidFill>
                  <a:srgbClr val="FF0000"/>
                </a:solidFill>
              </a:rPr>
              <a:t>coastal dunes</a:t>
            </a:r>
            <a:r>
              <a:rPr lang="en-US" sz="2200" dirty="0" smtClean="0">
                <a:solidFill>
                  <a:srgbClr val="FF0000"/>
                </a:solidFill>
              </a:rPr>
              <a:t>, as established by Section R322.1.1 </a:t>
            </a:r>
            <a:r>
              <a:rPr lang="en-US" sz="2200" dirty="0" smtClean="0"/>
              <a:t>Garage floors shall be:</a:t>
            </a:r>
          </a:p>
          <a:p>
            <a:pPr algn="just">
              <a:buNone/>
            </a:pPr>
            <a:endParaRPr lang="en-US" sz="2200" dirty="0" smtClean="0"/>
          </a:p>
          <a:p>
            <a:pPr lvl="0" algn="just"/>
            <a:r>
              <a:rPr lang="en-US" sz="2200" dirty="0" smtClean="0"/>
              <a:t>Elevated to or above the design flood elevation as determined in accordance with Section R322.2; or</a:t>
            </a:r>
          </a:p>
          <a:p>
            <a:pPr lvl="0" algn="just"/>
            <a:r>
              <a:rPr lang="en-US" sz="2200" dirty="0" smtClean="0"/>
              <a:t>Located below the design flood elevation provided that the floors are at or above </a:t>
            </a:r>
            <a:r>
              <a:rPr lang="en-US" sz="2200" i="1" dirty="0" smtClean="0"/>
              <a:t>grade </a:t>
            </a:r>
            <a:r>
              <a:rPr lang="en-US" sz="2200" dirty="0" smtClean="0"/>
              <a:t>on not less than one side, are used solely for parking, building access or storage, meet the requirements of Section R322.2 and are otherwise constructed in accordance with this code.</a:t>
            </a:r>
          </a:p>
          <a:p>
            <a:pPr algn="just"/>
            <a:endParaRPr lang="en-US" sz="2200" dirty="0" smtClean="0"/>
          </a:p>
        </p:txBody>
      </p:sp>
      <p:graphicFrame>
        <p:nvGraphicFramePr>
          <p:cNvPr id="59394" name="Object 7"/>
          <p:cNvGraphicFramePr>
            <a:graphicFrameLocks noChangeAspect="1"/>
          </p:cNvGraphicFramePr>
          <p:nvPr/>
        </p:nvGraphicFramePr>
        <p:xfrm>
          <a:off x="7937564" y="5867400"/>
          <a:ext cx="749236" cy="709613"/>
        </p:xfrm>
        <a:graphic>
          <a:graphicData uri="http://schemas.openxmlformats.org/presentationml/2006/ole">
            <p:oleObj spid="_x0000_s200706" r:id="rId3" imgW="3333333" imgH="3153215" progId="">
              <p:embed/>
            </p:oleObj>
          </a:graphicData>
        </a:graphic>
      </p:graphicFrame>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715962"/>
          </a:xfrm>
        </p:spPr>
        <p:txBody>
          <a:bodyPr>
            <a:normAutofit fontScale="90000"/>
          </a:bodyPr>
          <a:lstStyle/>
          <a:p>
            <a:pPr algn="ctr"/>
            <a:r>
              <a:rPr lang="en-US" sz="2700" b="1" i="1" dirty="0" smtClean="0"/>
              <a:t/>
            </a:r>
            <a:br>
              <a:rPr lang="en-US" sz="2700" b="1" i="1" dirty="0" smtClean="0"/>
            </a:br>
            <a:r>
              <a:rPr lang="en-US" sz="4000" b="1" i="1" dirty="0" smtClean="0"/>
              <a:t>Transition to the Ninth Edition</a:t>
            </a:r>
            <a:r>
              <a:rPr lang="en-US" sz="3600" dirty="0" smtClean="0"/>
              <a:t/>
            </a:r>
            <a:br>
              <a:rPr lang="en-US" sz="3600" dirty="0" smtClean="0"/>
            </a:br>
            <a:r>
              <a:rPr lang="en-US" i="1" dirty="0" smtClean="0"/>
              <a:t> </a:t>
            </a:r>
            <a:endParaRPr lang="en-US" b="1" dirty="0"/>
          </a:p>
        </p:txBody>
      </p:sp>
      <p:sp>
        <p:nvSpPr>
          <p:cNvPr id="3" name="Content Placeholder 2"/>
          <p:cNvSpPr>
            <a:spLocks noGrp="1"/>
          </p:cNvSpPr>
          <p:nvPr>
            <p:ph idx="1"/>
          </p:nvPr>
        </p:nvSpPr>
        <p:spPr>
          <a:xfrm>
            <a:off x="1066800" y="914400"/>
            <a:ext cx="7866888" cy="5181600"/>
          </a:xfrm>
        </p:spPr>
        <p:txBody>
          <a:bodyPr>
            <a:noAutofit/>
          </a:bodyPr>
          <a:lstStyle/>
          <a:p>
            <a:pPr algn="just"/>
            <a:r>
              <a:rPr lang="en-US" sz="2400" b="1" dirty="0" smtClean="0">
                <a:solidFill>
                  <a:srgbClr val="C00000"/>
                </a:solidFill>
              </a:rPr>
              <a:t>R309 Garages &amp; Carports</a:t>
            </a:r>
          </a:p>
          <a:p>
            <a:pPr algn="just"/>
            <a:r>
              <a:rPr lang="en-US" sz="2400" b="1" dirty="0" smtClean="0">
                <a:solidFill>
                  <a:srgbClr val="C00000"/>
                </a:solidFill>
              </a:rPr>
              <a:t>R309.5</a:t>
            </a:r>
            <a:r>
              <a:rPr lang="en-US" sz="2400" dirty="0" smtClean="0">
                <a:solidFill>
                  <a:srgbClr val="C00000"/>
                </a:solidFill>
              </a:rPr>
              <a:t> Revise section as follows:</a:t>
            </a:r>
          </a:p>
          <a:p>
            <a:pPr algn="just"/>
            <a:r>
              <a:rPr lang="en-US" sz="2400" b="1" dirty="0" smtClean="0">
                <a:solidFill>
                  <a:srgbClr val="FF0000"/>
                </a:solidFill>
              </a:rPr>
              <a:t>MA</a:t>
            </a:r>
            <a:r>
              <a:rPr lang="en-US" sz="2400" b="1" dirty="0" smtClean="0"/>
              <a:t> </a:t>
            </a:r>
            <a:r>
              <a:rPr lang="en-US" sz="2400" b="1" dirty="0" smtClean="0">
                <a:solidFill>
                  <a:srgbClr val="C00000"/>
                </a:solidFill>
              </a:rPr>
              <a:t>R309.5 Fire sprinklers. </a:t>
            </a:r>
            <a:r>
              <a:rPr lang="en-US" sz="2400" dirty="0" smtClean="0"/>
              <a:t>Private garages shall be protected by fire sprinklers where the garage wall has been designed based on Table R302.1(2), Footnote a. Sprinklers in garages shall be connected to an automatic sprinkler system that complies with </a:t>
            </a:r>
            <a:r>
              <a:rPr lang="en-US" sz="2400" dirty="0" smtClean="0">
                <a:solidFill>
                  <a:srgbClr val="FF0000"/>
                </a:solidFill>
              </a:rPr>
              <a:t>NFPA 13, 13R, or 13D</a:t>
            </a:r>
            <a:r>
              <a:rPr lang="en-US" sz="2400" dirty="0" smtClean="0"/>
              <a:t>. Garage sprinklers shall be residential sprinklers or quick-response sprinklers, designed to provide a density of 0.05 gpm/ft2. Garage doors shall not be considered obstructions with respect to sprinkler placement.</a:t>
            </a:r>
          </a:p>
          <a:p>
            <a:pPr algn="just">
              <a:buNone/>
            </a:pPr>
            <a:endParaRPr lang="en-US" sz="2400" dirty="0" smtClean="0"/>
          </a:p>
          <a:p>
            <a:pPr algn="just"/>
            <a:endParaRPr lang="en-US" sz="2200" dirty="0" smtClean="0"/>
          </a:p>
        </p:txBody>
      </p:sp>
      <p:graphicFrame>
        <p:nvGraphicFramePr>
          <p:cNvPr id="59394" name="Object 7"/>
          <p:cNvGraphicFramePr>
            <a:graphicFrameLocks noChangeAspect="1"/>
          </p:cNvGraphicFramePr>
          <p:nvPr/>
        </p:nvGraphicFramePr>
        <p:xfrm>
          <a:off x="7780910" y="5715000"/>
          <a:ext cx="829690" cy="785813"/>
        </p:xfrm>
        <a:graphic>
          <a:graphicData uri="http://schemas.openxmlformats.org/presentationml/2006/ole">
            <p:oleObj spid="_x0000_s311298" r:id="rId3" imgW="3333333" imgH="3153215" progId="">
              <p:embed/>
            </p:oleObj>
          </a:graphicData>
        </a:graphic>
      </p:graphicFrame>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487362"/>
          </a:xfrm>
        </p:spPr>
        <p:txBody>
          <a:bodyPr>
            <a:normAutofit fontScale="90000"/>
          </a:bodyPr>
          <a:lstStyle/>
          <a:p>
            <a:pPr algn="ctr"/>
            <a:r>
              <a:rPr lang="en-US" sz="2700" b="1" i="1" dirty="0" smtClean="0"/>
              <a:t/>
            </a:r>
            <a:br>
              <a:rPr lang="en-US" sz="2700" b="1" i="1" dirty="0" smtClean="0"/>
            </a:br>
            <a:r>
              <a:rPr lang="en-US" sz="4000" b="1" i="1" dirty="0" smtClean="0"/>
              <a:t>Transition to the Ninth Edition</a:t>
            </a:r>
            <a:r>
              <a:rPr lang="en-US" sz="3600" dirty="0" smtClean="0"/>
              <a:t/>
            </a:r>
            <a:br>
              <a:rPr lang="en-US" sz="3600" dirty="0" smtClean="0"/>
            </a:br>
            <a:r>
              <a:rPr lang="en-US" i="1" dirty="0" smtClean="0"/>
              <a:t> </a:t>
            </a:r>
            <a:endParaRPr lang="en-US" b="1" dirty="0"/>
          </a:p>
        </p:txBody>
      </p:sp>
      <p:sp>
        <p:nvSpPr>
          <p:cNvPr id="3" name="Content Placeholder 2"/>
          <p:cNvSpPr>
            <a:spLocks noGrp="1"/>
          </p:cNvSpPr>
          <p:nvPr>
            <p:ph idx="1"/>
          </p:nvPr>
        </p:nvSpPr>
        <p:spPr>
          <a:xfrm>
            <a:off x="990600" y="685800"/>
            <a:ext cx="7943088" cy="5638800"/>
          </a:xfrm>
        </p:spPr>
        <p:txBody>
          <a:bodyPr>
            <a:noAutofit/>
          </a:bodyPr>
          <a:lstStyle/>
          <a:p>
            <a:pPr>
              <a:buNone/>
            </a:pPr>
            <a:r>
              <a:rPr lang="en-US" sz="2000" b="1" dirty="0" smtClean="0">
                <a:solidFill>
                  <a:srgbClr val="C00000"/>
                </a:solidFill>
              </a:rPr>
              <a:t>	R310 EMERGENCY ESCAPE &amp; RESCUE OPENEINGS</a:t>
            </a:r>
          </a:p>
          <a:p>
            <a:pPr algn="just">
              <a:buNone/>
            </a:pPr>
            <a:r>
              <a:rPr lang="en-US" sz="2000" b="1" dirty="0" smtClean="0">
                <a:solidFill>
                  <a:srgbClr val="C00000"/>
                </a:solidFill>
              </a:rPr>
              <a:t>	R310.2.1</a:t>
            </a:r>
            <a:r>
              <a:rPr lang="en-US" sz="2000" dirty="0" smtClean="0">
                <a:solidFill>
                  <a:srgbClr val="C00000"/>
                </a:solidFill>
              </a:rPr>
              <a:t> Revise subsection as follows:</a:t>
            </a:r>
          </a:p>
          <a:p>
            <a:pPr algn="just"/>
            <a:r>
              <a:rPr lang="en-US" sz="2000" b="1" dirty="0" smtClean="0">
                <a:solidFill>
                  <a:srgbClr val="C00000"/>
                </a:solidFill>
              </a:rPr>
              <a:t>R310.2.1 Minimum opening area. </a:t>
            </a:r>
            <a:r>
              <a:rPr lang="en-US" sz="2000" dirty="0" smtClean="0"/>
              <a:t>Emergency and escape rescue openings shall have a net clear opening of not less than 5.7 square feet (0.530 m2). The net clear opening dimensions required by this section shall be obtained by the normal operation of the emergency escape and rescue opening from the inside. The net clear height opening shall be not less than 24 inches (610 mm) and the net clear width shall be not less than 20 inches (508 mm).</a:t>
            </a:r>
          </a:p>
          <a:p>
            <a:pPr algn="just">
              <a:buNone/>
            </a:pPr>
            <a:r>
              <a:rPr lang="en-US" sz="2000" b="1" dirty="0" smtClean="0"/>
              <a:t>	</a:t>
            </a:r>
            <a:r>
              <a:rPr lang="en-US" sz="2000" b="1" dirty="0" smtClean="0">
                <a:solidFill>
                  <a:srgbClr val="C00000"/>
                </a:solidFill>
              </a:rPr>
              <a:t>Exceptions: </a:t>
            </a:r>
            <a:endParaRPr lang="en-US" sz="2000" dirty="0" smtClean="0">
              <a:solidFill>
                <a:srgbClr val="C00000"/>
              </a:solidFill>
            </a:endParaRPr>
          </a:p>
          <a:p>
            <a:pPr lvl="0" algn="just"/>
            <a:r>
              <a:rPr lang="en-US" sz="2000" i="1" dirty="0" smtClean="0"/>
              <a:t>Grade </a:t>
            </a:r>
            <a:r>
              <a:rPr lang="en-US" sz="2000" dirty="0" smtClean="0"/>
              <a:t>floor or below </a:t>
            </a:r>
            <a:r>
              <a:rPr lang="en-US" sz="2000" i="1" dirty="0" smtClean="0"/>
              <a:t>grade </a:t>
            </a:r>
            <a:r>
              <a:rPr lang="en-US" sz="2000" dirty="0" smtClean="0"/>
              <a:t>openings shall have a net clear opening of not less than 5 square feet (0.465 m2).</a:t>
            </a:r>
          </a:p>
          <a:p>
            <a:pPr lvl="0" algn="just"/>
            <a:r>
              <a:rPr lang="en-US" sz="2000" b="1" dirty="0" smtClean="0">
                <a:solidFill>
                  <a:srgbClr val="FF0000"/>
                </a:solidFill>
              </a:rPr>
              <a:t>MA </a:t>
            </a:r>
            <a:r>
              <a:rPr lang="en-US" sz="2000" dirty="0" smtClean="0">
                <a:solidFill>
                  <a:srgbClr val="FF0000"/>
                </a:solidFill>
              </a:rPr>
              <a:t>Single-hung and/or double hung windows shall have a minimum net clear opening of 3.3 square feet (0.31m</a:t>
            </a:r>
            <a:r>
              <a:rPr lang="en-US" sz="2000" baseline="30000" dirty="0" smtClean="0">
                <a:solidFill>
                  <a:srgbClr val="FF0000"/>
                </a:solidFill>
              </a:rPr>
              <a:t>2</a:t>
            </a:r>
            <a:r>
              <a:rPr lang="en-US" sz="2000" dirty="0" smtClean="0">
                <a:solidFill>
                  <a:srgbClr val="FF0000"/>
                </a:solidFill>
              </a:rPr>
              <a:t>).  In such cases, the minimum net clear opening dimensions shall be 20 inches (508 mm) by 24 inches (610 mm) in either direction.</a:t>
            </a:r>
          </a:p>
          <a:p>
            <a:pPr algn="just"/>
            <a:endParaRPr lang="en-US" sz="2000" dirty="0" smtClean="0"/>
          </a:p>
        </p:txBody>
      </p:sp>
      <p:graphicFrame>
        <p:nvGraphicFramePr>
          <p:cNvPr id="59394" name="Object 7"/>
          <p:cNvGraphicFramePr>
            <a:graphicFrameLocks noChangeAspect="1"/>
          </p:cNvGraphicFramePr>
          <p:nvPr/>
        </p:nvGraphicFramePr>
        <p:xfrm>
          <a:off x="8229600" y="6003681"/>
          <a:ext cx="685800" cy="649532"/>
        </p:xfrm>
        <a:graphic>
          <a:graphicData uri="http://schemas.openxmlformats.org/presentationml/2006/ole">
            <p:oleObj spid="_x0000_s312322" r:id="rId3" imgW="3333333" imgH="3153215" progId="">
              <p:embed/>
            </p:oleObj>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35608" y="274320"/>
            <a:ext cx="7498080" cy="563880"/>
          </a:xfrm>
        </p:spPr>
        <p:txBody>
          <a:bodyPr>
            <a:normAutofit fontScale="90000"/>
          </a:bodyPr>
          <a:lstStyle/>
          <a:p>
            <a:pPr algn="ctr"/>
            <a:r>
              <a:rPr lang="en-US" sz="3200" b="1" i="1" dirty="0" smtClean="0"/>
              <a:t>Office of Public Safety Support</a:t>
            </a:r>
            <a:endParaRPr lang="en-US" sz="3200" dirty="0"/>
          </a:p>
        </p:txBody>
      </p:sp>
      <p:sp>
        <p:nvSpPr>
          <p:cNvPr id="5" name="Content Placeholder 4"/>
          <p:cNvSpPr>
            <a:spLocks noGrp="1"/>
          </p:cNvSpPr>
          <p:nvPr>
            <p:ph sz="half" idx="1"/>
          </p:nvPr>
        </p:nvSpPr>
        <p:spPr>
          <a:xfrm>
            <a:off x="1435608" y="1143000"/>
            <a:ext cx="3657600" cy="5044440"/>
          </a:xfrm>
        </p:spPr>
        <p:txBody>
          <a:bodyPr>
            <a:noAutofit/>
          </a:bodyPr>
          <a:lstStyle/>
          <a:p>
            <a:pPr>
              <a:buNone/>
            </a:pPr>
            <a:r>
              <a:rPr lang="en-US" sz="1600" b="1" dirty="0" smtClean="0">
                <a:solidFill>
                  <a:srgbClr val="C00000"/>
                </a:solidFill>
              </a:rPr>
              <a:t>State Inspectors Tewksbury Office</a:t>
            </a:r>
          </a:p>
          <a:p>
            <a:r>
              <a:rPr lang="en-US" sz="1600" dirty="0" smtClean="0">
                <a:solidFill>
                  <a:schemeClr val="tx2">
                    <a:lumMod val="75000"/>
                  </a:schemeClr>
                </a:solidFill>
              </a:rPr>
              <a:t>John Bennett</a:t>
            </a:r>
          </a:p>
          <a:p>
            <a:r>
              <a:rPr lang="en-US" sz="1600" dirty="0" smtClean="0">
                <a:solidFill>
                  <a:schemeClr val="tx2">
                    <a:lumMod val="75000"/>
                  </a:schemeClr>
                </a:solidFill>
              </a:rPr>
              <a:t>John Jarvis</a:t>
            </a:r>
          </a:p>
          <a:p>
            <a:r>
              <a:rPr lang="en-US" sz="1600" dirty="0" smtClean="0">
                <a:solidFill>
                  <a:schemeClr val="tx2">
                    <a:lumMod val="75000"/>
                  </a:schemeClr>
                </a:solidFill>
              </a:rPr>
              <a:t>Gene Novak</a:t>
            </a:r>
          </a:p>
          <a:p>
            <a:r>
              <a:rPr lang="en-US" sz="1600" dirty="0" smtClean="0">
                <a:solidFill>
                  <a:schemeClr val="tx2">
                    <a:lumMod val="75000"/>
                  </a:schemeClr>
                </a:solidFill>
              </a:rPr>
              <a:t>Ron Wetmore</a:t>
            </a:r>
          </a:p>
          <a:p>
            <a:r>
              <a:rPr lang="en-US" sz="1600" dirty="0" smtClean="0">
                <a:solidFill>
                  <a:schemeClr val="tx2">
                    <a:lumMod val="75000"/>
                  </a:schemeClr>
                </a:solidFill>
              </a:rPr>
              <a:t>Rick Bienvenue</a:t>
            </a:r>
          </a:p>
          <a:p>
            <a:r>
              <a:rPr lang="en-US" sz="1600" dirty="0" smtClean="0">
                <a:solidFill>
                  <a:schemeClr val="tx2">
                    <a:lumMod val="75000"/>
                  </a:schemeClr>
                </a:solidFill>
              </a:rPr>
              <a:t>Electrical Inspector Ed Poulin</a:t>
            </a:r>
          </a:p>
          <a:p>
            <a:pPr>
              <a:buNone/>
            </a:pPr>
            <a:r>
              <a:rPr lang="en-US" sz="1600" b="1" dirty="0" smtClean="0">
                <a:solidFill>
                  <a:srgbClr val="C00000"/>
                </a:solidFill>
              </a:rPr>
              <a:t>State Inspectors Milford Office</a:t>
            </a:r>
          </a:p>
          <a:p>
            <a:r>
              <a:rPr lang="en-US" sz="1600" dirty="0" smtClean="0">
                <a:solidFill>
                  <a:schemeClr val="tx2">
                    <a:lumMod val="75000"/>
                  </a:schemeClr>
                </a:solidFill>
              </a:rPr>
              <a:t>Supervisor Jeff Putnam</a:t>
            </a:r>
          </a:p>
          <a:p>
            <a:r>
              <a:rPr lang="en-US" sz="1600" dirty="0" smtClean="0">
                <a:solidFill>
                  <a:schemeClr val="tx2">
                    <a:lumMod val="75000"/>
                  </a:schemeClr>
                </a:solidFill>
              </a:rPr>
              <a:t>Marc LaPointe</a:t>
            </a:r>
          </a:p>
          <a:p>
            <a:r>
              <a:rPr lang="en-US" sz="1600" dirty="0" smtClean="0">
                <a:solidFill>
                  <a:schemeClr val="tx2">
                    <a:lumMod val="75000"/>
                  </a:schemeClr>
                </a:solidFill>
              </a:rPr>
              <a:t>Andy Majuri</a:t>
            </a:r>
          </a:p>
          <a:p>
            <a:r>
              <a:rPr lang="en-US" sz="1600" dirty="0" smtClean="0">
                <a:solidFill>
                  <a:schemeClr val="tx2">
                    <a:lumMod val="75000"/>
                  </a:schemeClr>
                </a:solidFill>
              </a:rPr>
              <a:t>John Wojciechowicz</a:t>
            </a:r>
          </a:p>
          <a:p>
            <a:r>
              <a:rPr lang="en-US" sz="1600" dirty="0" smtClean="0">
                <a:solidFill>
                  <a:schemeClr val="tx2">
                    <a:lumMod val="75000"/>
                  </a:schemeClr>
                </a:solidFill>
              </a:rPr>
              <a:t>Harold Leaming</a:t>
            </a:r>
          </a:p>
          <a:p>
            <a:r>
              <a:rPr lang="en-US" sz="1600" dirty="0" smtClean="0">
                <a:solidFill>
                  <a:schemeClr val="tx2">
                    <a:lumMod val="75000"/>
                  </a:schemeClr>
                </a:solidFill>
              </a:rPr>
              <a:t>Bill Horrocks</a:t>
            </a:r>
          </a:p>
          <a:p>
            <a:r>
              <a:rPr lang="en-US" sz="1600" dirty="0" smtClean="0">
                <a:solidFill>
                  <a:schemeClr val="tx2">
                    <a:lumMod val="75000"/>
                  </a:schemeClr>
                </a:solidFill>
              </a:rPr>
              <a:t>Adelle Reynolds</a:t>
            </a:r>
          </a:p>
          <a:p>
            <a:r>
              <a:rPr lang="en-US" sz="1600" dirty="0" smtClean="0">
                <a:solidFill>
                  <a:schemeClr val="tx2">
                    <a:lumMod val="75000"/>
                  </a:schemeClr>
                </a:solidFill>
              </a:rPr>
              <a:t>Paul DiChiara</a:t>
            </a:r>
            <a:endParaRPr lang="en-US" sz="1600" dirty="0"/>
          </a:p>
        </p:txBody>
      </p:sp>
      <p:sp>
        <p:nvSpPr>
          <p:cNvPr id="6" name="Content Placeholder 5"/>
          <p:cNvSpPr>
            <a:spLocks noGrp="1"/>
          </p:cNvSpPr>
          <p:nvPr>
            <p:ph sz="half" idx="2"/>
          </p:nvPr>
        </p:nvSpPr>
        <p:spPr>
          <a:xfrm>
            <a:off x="5276088" y="1143000"/>
            <a:ext cx="3657600" cy="5044440"/>
          </a:xfrm>
        </p:spPr>
        <p:txBody>
          <a:bodyPr>
            <a:normAutofit/>
          </a:bodyPr>
          <a:lstStyle/>
          <a:p>
            <a:pPr>
              <a:buNone/>
            </a:pPr>
            <a:r>
              <a:rPr lang="en-US" sz="1600" b="1" dirty="0" smtClean="0">
                <a:solidFill>
                  <a:srgbClr val="C00000"/>
                </a:solidFill>
              </a:rPr>
              <a:t>State Inspectors Springfield Office</a:t>
            </a:r>
          </a:p>
          <a:p>
            <a:r>
              <a:rPr lang="en-US" sz="1600" dirty="0" smtClean="0">
                <a:solidFill>
                  <a:schemeClr val="tx2">
                    <a:lumMod val="75000"/>
                  </a:schemeClr>
                </a:solidFill>
              </a:rPr>
              <a:t>Gordon Bailey</a:t>
            </a:r>
          </a:p>
          <a:p>
            <a:r>
              <a:rPr lang="en-US" sz="1600" dirty="0" smtClean="0">
                <a:solidFill>
                  <a:schemeClr val="tx2">
                    <a:lumMod val="75000"/>
                  </a:schemeClr>
                </a:solidFill>
              </a:rPr>
              <a:t>David Holmes</a:t>
            </a:r>
          </a:p>
          <a:p>
            <a:r>
              <a:rPr lang="en-US" sz="1600" dirty="0" smtClean="0">
                <a:solidFill>
                  <a:schemeClr val="tx2">
                    <a:lumMod val="75000"/>
                  </a:schemeClr>
                </a:solidFill>
              </a:rPr>
              <a:t>Louise Vera</a:t>
            </a:r>
          </a:p>
          <a:p>
            <a:pPr>
              <a:buNone/>
            </a:pPr>
            <a:endParaRPr lang="en-US" sz="1600" dirty="0" smtClean="0">
              <a:solidFill>
                <a:schemeClr val="tx2">
                  <a:lumMod val="75000"/>
                </a:schemeClr>
              </a:solidFill>
            </a:endParaRPr>
          </a:p>
          <a:p>
            <a:pPr>
              <a:buNone/>
            </a:pPr>
            <a:r>
              <a:rPr lang="en-US" sz="1600" b="1" dirty="0" smtClean="0">
                <a:solidFill>
                  <a:srgbClr val="C00000"/>
                </a:solidFill>
              </a:rPr>
              <a:t>Others in Boston &amp; Milford</a:t>
            </a:r>
          </a:p>
          <a:p>
            <a:r>
              <a:rPr lang="en-US" sz="1600" dirty="0" smtClean="0">
                <a:solidFill>
                  <a:schemeClr val="tx2">
                    <a:lumMod val="75000"/>
                  </a:schemeClr>
                </a:solidFill>
              </a:rPr>
              <a:t>Robert Anderson</a:t>
            </a:r>
          </a:p>
          <a:p>
            <a:r>
              <a:rPr lang="en-US" sz="1600" dirty="0" smtClean="0">
                <a:solidFill>
                  <a:schemeClr val="tx2">
                    <a:lumMod val="75000"/>
                  </a:schemeClr>
                </a:solidFill>
              </a:rPr>
              <a:t>Dave Sullivan</a:t>
            </a:r>
          </a:p>
          <a:p>
            <a:r>
              <a:rPr lang="en-US" sz="1600" dirty="0" smtClean="0">
                <a:solidFill>
                  <a:schemeClr val="tx2">
                    <a:lumMod val="75000"/>
                  </a:schemeClr>
                </a:solidFill>
              </a:rPr>
              <a:t>Patty Barry</a:t>
            </a:r>
          </a:p>
          <a:p>
            <a:r>
              <a:rPr lang="en-US" sz="1600" dirty="0" smtClean="0">
                <a:solidFill>
                  <a:schemeClr val="tx2">
                    <a:lumMod val="75000"/>
                  </a:schemeClr>
                </a:solidFill>
              </a:rPr>
              <a:t>Lisa Barros</a:t>
            </a:r>
          </a:p>
          <a:p>
            <a:r>
              <a:rPr lang="en-US" sz="1600" dirty="0" smtClean="0">
                <a:solidFill>
                  <a:schemeClr val="tx2">
                    <a:lumMod val="75000"/>
                  </a:schemeClr>
                </a:solidFill>
              </a:rPr>
              <a:t>Kim Spencer</a:t>
            </a:r>
          </a:p>
          <a:p>
            <a:r>
              <a:rPr lang="en-US" sz="1600" dirty="0" smtClean="0">
                <a:solidFill>
                  <a:schemeClr val="tx2">
                    <a:lumMod val="75000"/>
                  </a:schemeClr>
                </a:solidFill>
              </a:rPr>
              <a:t>Linda Shea</a:t>
            </a:r>
          </a:p>
          <a:p>
            <a:r>
              <a:rPr lang="en-US" sz="1600" dirty="0" smtClean="0">
                <a:solidFill>
                  <a:schemeClr val="tx2">
                    <a:lumMod val="75000"/>
                  </a:schemeClr>
                </a:solidFill>
              </a:rPr>
              <a:t>Cesar Lastra</a:t>
            </a:r>
          </a:p>
          <a:p>
            <a:endParaRPr lang="en-US" b="1" dirty="0" smtClean="0">
              <a:solidFill>
                <a:schemeClr val="tx2">
                  <a:lumMod val="75000"/>
                </a:schemeClr>
              </a:solidFill>
            </a:endParaRPr>
          </a:p>
          <a:p>
            <a:endParaRPr lang="en-US" b="1" dirty="0" smtClean="0">
              <a:solidFill>
                <a:schemeClr val="tx2">
                  <a:lumMod val="75000"/>
                </a:schemeClr>
              </a:solidFill>
            </a:endParaRPr>
          </a:p>
          <a:p>
            <a:endParaRPr lang="en-US" b="1" dirty="0" smtClean="0">
              <a:solidFill>
                <a:srgbClr val="C00000"/>
              </a:solidFill>
            </a:endParaRPr>
          </a:p>
        </p:txBody>
      </p:sp>
      <p:graphicFrame>
        <p:nvGraphicFramePr>
          <p:cNvPr id="182273" name="Object 7"/>
          <p:cNvGraphicFramePr>
            <a:graphicFrameLocks noChangeAspect="1"/>
          </p:cNvGraphicFramePr>
          <p:nvPr/>
        </p:nvGraphicFramePr>
        <p:xfrm>
          <a:off x="8153400" y="6096000"/>
          <a:ext cx="588326" cy="557213"/>
        </p:xfrm>
        <a:graphic>
          <a:graphicData uri="http://schemas.openxmlformats.org/presentationml/2006/ole">
            <p:oleObj spid="_x0000_s182273" r:id="rId3" imgW="3333333" imgH="3153215" progId="">
              <p:embed/>
            </p:oleObj>
          </a:graphicData>
        </a:graphic>
      </p:graphicFrame>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715962"/>
          </a:xfrm>
        </p:spPr>
        <p:txBody>
          <a:bodyPr>
            <a:normAutofit fontScale="90000"/>
          </a:bodyPr>
          <a:lstStyle/>
          <a:p>
            <a:pPr algn="ctr"/>
            <a:r>
              <a:rPr lang="en-US" sz="2700" b="1" i="1" dirty="0" smtClean="0"/>
              <a:t/>
            </a:r>
            <a:br>
              <a:rPr lang="en-US" sz="2700" b="1" i="1" dirty="0" smtClean="0"/>
            </a:br>
            <a:r>
              <a:rPr lang="en-US" sz="4000" b="1" i="1" dirty="0" smtClean="0"/>
              <a:t>Transition to the Ninth Edition</a:t>
            </a:r>
            <a:r>
              <a:rPr lang="en-US" sz="3600" dirty="0" smtClean="0"/>
              <a:t/>
            </a:r>
            <a:br>
              <a:rPr lang="en-US" sz="3600" dirty="0" smtClean="0"/>
            </a:br>
            <a:r>
              <a:rPr lang="en-US" i="1" dirty="0" smtClean="0"/>
              <a:t> </a:t>
            </a:r>
            <a:endParaRPr lang="en-US" b="1" dirty="0"/>
          </a:p>
        </p:txBody>
      </p:sp>
      <p:sp>
        <p:nvSpPr>
          <p:cNvPr id="3" name="Content Placeholder 2"/>
          <p:cNvSpPr>
            <a:spLocks noGrp="1"/>
          </p:cNvSpPr>
          <p:nvPr>
            <p:ph idx="1"/>
          </p:nvPr>
        </p:nvSpPr>
        <p:spPr>
          <a:xfrm>
            <a:off x="1066800" y="990600"/>
            <a:ext cx="7866888" cy="4800600"/>
          </a:xfrm>
        </p:spPr>
        <p:txBody>
          <a:bodyPr>
            <a:normAutofit fontScale="85000" lnSpcReduction="20000"/>
          </a:bodyPr>
          <a:lstStyle/>
          <a:p>
            <a:pPr algn="just"/>
            <a:r>
              <a:rPr lang="en-US" sz="2800" b="1" dirty="0" smtClean="0">
                <a:solidFill>
                  <a:srgbClr val="C00000"/>
                </a:solidFill>
              </a:rPr>
              <a:t>R310.2.3.2 Drainage.  </a:t>
            </a:r>
            <a:r>
              <a:rPr lang="en-US" sz="2800" dirty="0" smtClean="0"/>
              <a:t>Except for locations with well drained soils, window wells serving emergency escape and rescue openings require a means to drain surface water to the foundation drainage system. </a:t>
            </a:r>
          </a:p>
          <a:p>
            <a:pPr algn="just">
              <a:buNone/>
            </a:pPr>
            <a:endParaRPr lang="en-US" sz="2800" b="1" dirty="0" smtClean="0">
              <a:solidFill>
                <a:srgbClr val="C00000"/>
              </a:solidFill>
            </a:endParaRPr>
          </a:p>
          <a:p>
            <a:pPr algn="just"/>
            <a:r>
              <a:rPr lang="en-US" sz="2800" b="1" dirty="0" smtClean="0">
                <a:solidFill>
                  <a:srgbClr val="C00000"/>
                </a:solidFill>
              </a:rPr>
              <a:t>Emergency Escape and Rescue Openings for Additions,  Alterations and Repairs R310.5, R310.6 - </a:t>
            </a:r>
            <a:r>
              <a:rPr lang="en-US" sz="2800" dirty="0" smtClean="0"/>
              <a:t>The basement of a dwelling addition does not require an emergency escape and rescue opening if there is access to a basement that does have an emergency escape and rescue opening.</a:t>
            </a:r>
          </a:p>
          <a:p>
            <a:pPr algn="just"/>
            <a:endParaRPr lang="en-US" sz="2800" dirty="0" smtClean="0"/>
          </a:p>
          <a:p>
            <a:pPr algn="just"/>
            <a:r>
              <a:rPr lang="en-US" sz="2800" dirty="0" smtClean="0"/>
              <a:t>Remodeling of an existing basement does not trigger the emergency escape and rescue opening requirements unless a new bedroom is created.</a:t>
            </a:r>
          </a:p>
        </p:txBody>
      </p:sp>
      <p:graphicFrame>
        <p:nvGraphicFramePr>
          <p:cNvPr id="59394" name="Object 7"/>
          <p:cNvGraphicFramePr>
            <a:graphicFrameLocks noChangeAspect="1"/>
          </p:cNvGraphicFramePr>
          <p:nvPr/>
        </p:nvGraphicFramePr>
        <p:xfrm>
          <a:off x="7933310" y="5791200"/>
          <a:ext cx="829690" cy="785813"/>
        </p:xfrm>
        <a:graphic>
          <a:graphicData uri="http://schemas.openxmlformats.org/presentationml/2006/ole">
            <p:oleObj spid="_x0000_s310274" r:id="rId3" imgW="3333333" imgH="3153215" progId="">
              <p:embed/>
            </p:oleObj>
          </a:graphicData>
        </a:graphic>
      </p:graphicFrame>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563562"/>
          </a:xfrm>
        </p:spPr>
        <p:txBody>
          <a:bodyPr>
            <a:normAutofit fontScale="90000"/>
          </a:bodyPr>
          <a:lstStyle/>
          <a:p>
            <a:pPr algn="ctr"/>
            <a:r>
              <a:rPr lang="en-US" sz="2700" b="1" i="1" dirty="0" smtClean="0"/>
              <a:t/>
            </a:r>
            <a:br>
              <a:rPr lang="en-US" sz="2700" b="1" i="1" dirty="0" smtClean="0"/>
            </a:br>
            <a:r>
              <a:rPr lang="en-US" sz="4000" b="1" i="1" dirty="0" smtClean="0"/>
              <a:t>Transition to the Ninth Edition</a:t>
            </a:r>
            <a:r>
              <a:rPr lang="en-US" sz="3600" dirty="0" smtClean="0"/>
              <a:t/>
            </a:r>
            <a:br>
              <a:rPr lang="en-US" sz="3600" dirty="0" smtClean="0"/>
            </a:br>
            <a:r>
              <a:rPr lang="en-US" i="1" dirty="0" smtClean="0"/>
              <a:t> </a:t>
            </a:r>
            <a:endParaRPr lang="en-US" b="1" dirty="0"/>
          </a:p>
        </p:txBody>
      </p:sp>
      <p:sp>
        <p:nvSpPr>
          <p:cNvPr id="3" name="Content Placeholder 2"/>
          <p:cNvSpPr>
            <a:spLocks noGrp="1"/>
          </p:cNvSpPr>
          <p:nvPr>
            <p:ph idx="1"/>
          </p:nvPr>
        </p:nvSpPr>
        <p:spPr>
          <a:xfrm>
            <a:off x="990600" y="838200"/>
            <a:ext cx="7943088" cy="5334000"/>
          </a:xfrm>
        </p:spPr>
        <p:txBody>
          <a:bodyPr>
            <a:normAutofit fontScale="25000" lnSpcReduction="20000"/>
          </a:bodyPr>
          <a:lstStyle/>
          <a:p>
            <a:pPr algn="just">
              <a:buNone/>
            </a:pPr>
            <a:r>
              <a:rPr lang="en-US" sz="8000" b="1" dirty="0" smtClean="0">
                <a:solidFill>
                  <a:srgbClr val="C00000"/>
                </a:solidFill>
              </a:rPr>
              <a:t>	R311 MEANS OF EGRESS</a:t>
            </a:r>
          </a:p>
          <a:p>
            <a:pPr algn="just">
              <a:buNone/>
            </a:pPr>
            <a:r>
              <a:rPr lang="en-US" sz="8000" b="1" dirty="0" smtClean="0">
                <a:solidFill>
                  <a:srgbClr val="C00000"/>
                </a:solidFill>
              </a:rPr>
              <a:t>	R311.1</a:t>
            </a:r>
            <a:r>
              <a:rPr lang="en-US" sz="8000" dirty="0" smtClean="0">
                <a:solidFill>
                  <a:srgbClr val="C00000"/>
                </a:solidFill>
              </a:rPr>
              <a:t> </a:t>
            </a:r>
            <a:r>
              <a:rPr lang="en-US" sz="8000" b="1" dirty="0" smtClean="0">
                <a:solidFill>
                  <a:srgbClr val="C00000"/>
                </a:solidFill>
              </a:rPr>
              <a:t>through R311.2.</a:t>
            </a:r>
            <a:r>
              <a:rPr lang="en-US" sz="8000" dirty="0" smtClean="0">
                <a:solidFill>
                  <a:srgbClr val="C00000"/>
                </a:solidFill>
              </a:rPr>
              <a:t>1 </a:t>
            </a:r>
            <a:r>
              <a:rPr lang="en-US" sz="7200" dirty="0" smtClean="0">
                <a:solidFill>
                  <a:srgbClr val="C00000"/>
                </a:solidFill>
              </a:rPr>
              <a:t>Revise sections and subsection as follows:</a:t>
            </a:r>
          </a:p>
          <a:p>
            <a:pPr algn="just"/>
            <a:r>
              <a:rPr lang="en-US" sz="8000" b="1" dirty="0" smtClean="0">
                <a:solidFill>
                  <a:srgbClr val="C00000"/>
                </a:solidFill>
              </a:rPr>
              <a:t>R311.1 Means of egress. </a:t>
            </a:r>
            <a:r>
              <a:rPr lang="en-US" sz="8000" i="1" dirty="0" smtClean="0"/>
              <a:t>Dwelling </a:t>
            </a:r>
            <a:r>
              <a:rPr lang="en-US" sz="8000" dirty="0" smtClean="0"/>
              <a:t>units shall be provided with a </a:t>
            </a:r>
            <a:r>
              <a:rPr lang="en-US" sz="8000" dirty="0" smtClean="0">
                <a:solidFill>
                  <a:srgbClr val="FF0000"/>
                </a:solidFill>
              </a:rPr>
              <a:t>primary and secondary</a:t>
            </a:r>
            <a:r>
              <a:rPr lang="en-US" sz="8000" dirty="0" smtClean="0"/>
              <a:t> means of egress in accordance with this section. </a:t>
            </a:r>
            <a:r>
              <a:rPr lang="en-US" sz="8000" dirty="0" smtClean="0">
                <a:solidFill>
                  <a:srgbClr val="FF0000"/>
                </a:solidFill>
              </a:rPr>
              <a:t>Each</a:t>
            </a:r>
            <a:r>
              <a:rPr lang="en-US" sz="8000" dirty="0" smtClean="0"/>
              <a:t> means of egress shall provide a continuous and unobstructed path of vertical and horizontal egress travel from all portions of the </a:t>
            </a:r>
            <a:r>
              <a:rPr lang="en-US" sz="8000" i="1" dirty="0" smtClean="0"/>
              <a:t>dwelling </a:t>
            </a:r>
            <a:r>
              <a:rPr lang="en-US" sz="8000" dirty="0" smtClean="0"/>
              <a:t>to the egress doors. </a:t>
            </a:r>
            <a:r>
              <a:rPr lang="en-US" sz="8000" dirty="0" smtClean="0">
                <a:solidFill>
                  <a:srgbClr val="FF0000"/>
                </a:solidFill>
              </a:rPr>
              <a:t>The primary means of egress shall not require travel through a garage but the secondary means of egress may. </a:t>
            </a:r>
            <a:r>
              <a:rPr lang="en-US" sz="8000" dirty="0" smtClean="0"/>
              <a:t>The required egress doors shall open directly into a public way or to a </a:t>
            </a:r>
            <a:r>
              <a:rPr lang="en-US" sz="8000" i="1" dirty="0" smtClean="0"/>
              <a:t>yard </a:t>
            </a:r>
            <a:r>
              <a:rPr lang="en-US" sz="8000" dirty="0" smtClean="0"/>
              <a:t>or court that opens to a public way. </a:t>
            </a:r>
          </a:p>
          <a:p>
            <a:pPr algn="just">
              <a:buNone/>
            </a:pPr>
            <a:r>
              <a:rPr lang="en-US" sz="8000" b="1" dirty="0" smtClean="0">
                <a:solidFill>
                  <a:srgbClr val="FF0000"/>
                </a:solidFill>
              </a:rPr>
              <a:t>	MA</a:t>
            </a:r>
            <a:r>
              <a:rPr lang="en-US" sz="8000" b="1" dirty="0" smtClean="0">
                <a:solidFill>
                  <a:srgbClr val="C00000"/>
                </a:solidFill>
              </a:rPr>
              <a:t> Note</a:t>
            </a:r>
            <a:r>
              <a:rPr lang="en-US" sz="8000" dirty="0" smtClean="0">
                <a:solidFill>
                  <a:srgbClr val="C00000"/>
                </a:solidFill>
              </a:rPr>
              <a:t>:</a:t>
            </a:r>
          </a:p>
          <a:p>
            <a:pPr lvl="0" algn="just"/>
            <a:r>
              <a:rPr lang="en-US" sz="8000" dirty="0" smtClean="0">
                <a:solidFill>
                  <a:srgbClr val="FF0000"/>
                </a:solidFill>
              </a:rPr>
              <a:t>In multi-level dwellings, including but not limited to townhouses, split-level and raised ranch style layouts, the two separate egress doors may be located on different levels.</a:t>
            </a:r>
          </a:p>
          <a:p>
            <a:pPr lvl="0" algn="just"/>
            <a:r>
              <a:rPr lang="en-US" sz="8000" dirty="0" smtClean="0">
                <a:solidFill>
                  <a:srgbClr val="FF0000"/>
                </a:solidFill>
              </a:rPr>
              <a:t>Where site topography prevents direct access at two remote locations to grade from the normal level of entry, the two separate egress doors may be located on different levels.</a:t>
            </a:r>
          </a:p>
          <a:p>
            <a:pPr algn="just"/>
            <a:endParaRPr lang="en-US" sz="2800" dirty="0" smtClean="0"/>
          </a:p>
        </p:txBody>
      </p:sp>
      <p:graphicFrame>
        <p:nvGraphicFramePr>
          <p:cNvPr id="59394" name="Object 7"/>
          <p:cNvGraphicFramePr>
            <a:graphicFrameLocks noChangeAspect="1"/>
          </p:cNvGraphicFramePr>
          <p:nvPr/>
        </p:nvGraphicFramePr>
        <p:xfrm>
          <a:off x="7924800" y="5630740"/>
          <a:ext cx="838200" cy="793873"/>
        </p:xfrm>
        <a:graphic>
          <a:graphicData uri="http://schemas.openxmlformats.org/presentationml/2006/ole">
            <p:oleObj spid="_x0000_s313346" r:id="rId3" imgW="3333333" imgH="3153215" progId="">
              <p:embed/>
            </p:oleObj>
          </a:graphicData>
        </a:graphic>
      </p:graphicFrame>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152400"/>
            <a:ext cx="7498080" cy="533400"/>
          </a:xfrm>
        </p:spPr>
        <p:txBody>
          <a:bodyPr>
            <a:normAutofit fontScale="90000"/>
          </a:bodyPr>
          <a:lstStyle/>
          <a:p>
            <a:pPr algn="ctr"/>
            <a:r>
              <a:rPr lang="en-US" sz="2700" b="1" i="1" dirty="0" smtClean="0"/>
              <a:t/>
            </a:r>
            <a:br>
              <a:rPr lang="en-US" sz="2700" b="1" i="1" dirty="0" smtClean="0"/>
            </a:br>
            <a:r>
              <a:rPr lang="en-US" sz="4000" b="1" i="1" dirty="0" smtClean="0"/>
              <a:t>Transition to the Ninth Edition</a:t>
            </a:r>
            <a:r>
              <a:rPr lang="en-US" sz="3600" dirty="0" smtClean="0"/>
              <a:t/>
            </a:r>
            <a:br>
              <a:rPr lang="en-US" sz="3600" dirty="0" smtClean="0"/>
            </a:br>
            <a:r>
              <a:rPr lang="en-US" i="1" dirty="0" smtClean="0"/>
              <a:t> </a:t>
            </a:r>
            <a:endParaRPr lang="en-US" b="1" dirty="0"/>
          </a:p>
        </p:txBody>
      </p:sp>
      <p:sp>
        <p:nvSpPr>
          <p:cNvPr id="3" name="Content Placeholder 2"/>
          <p:cNvSpPr>
            <a:spLocks noGrp="1"/>
          </p:cNvSpPr>
          <p:nvPr>
            <p:ph idx="1"/>
          </p:nvPr>
        </p:nvSpPr>
        <p:spPr>
          <a:xfrm>
            <a:off x="990600" y="685800"/>
            <a:ext cx="7943088" cy="5715000"/>
          </a:xfrm>
        </p:spPr>
        <p:txBody>
          <a:bodyPr>
            <a:normAutofit fontScale="32500" lnSpcReduction="20000"/>
          </a:bodyPr>
          <a:lstStyle/>
          <a:p>
            <a:pPr algn="just"/>
            <a:r>
              <a:rPr lang="en-US" sz="5200" b="1" dirty="0" smtClean="0">
                <a:solidFill>
                  <a:srgbClr val="C00000"/>
                </a:solidFill>
              </a:rPr>
              <a:t>R311 MEANS OF EGRESS</a:t>
            </a:r>
          </a:p>
          <a:p>
            <a:pPr algn="just"/>
            <a:r>
              <a:rPr lang="en-US" sz="5200" b="1" dirty="0" smtClean="0">
                <a:solidFill>
                  <a:srgbClr val="FF0000"/>
                </a:solidFill>
              </a:rPr>
              <a:t>MA</a:t>
            </a:r>
            <a:r>
              <a:rPr lang="en-US" sz="5200" b="1" dirty="0" smtClean="0">
                <a:solidFill>
                  <a:srgbClr val="C00000"/>
                </a:solidFill>
              </a:rPr>
              <a:t> R311.2 Egress door. </a:t>
            </a:r>
            <a:r>
              <a:rPr lang="en-US" sz="5200" dirty="0" smtClean="0">
                <a:solidFill>
                  <a:srgbClr val="FF0000"/>
                </a:solidFill>
              </a:rPr>
              <a:t>A primary and secondary egress door shall be provided for each </a:t>
            </a:r>
            <a:r>
              <a:rPr lang="en-US" sz="5200" i="1" dirty="0" smtClean="0">
                <a:solidFill>
                  <a:srgbClr val="FF0000"/>
                </a:solidFill>
              </a:rPr>
              <a:t>dwelling </a:t>
            </a:r>
            <a:r>
              <a:rPr lang="en-US" sz="5200" dirty="0" smtClean="0">
                <a:solidFill>
                  <a:srgbClr val="FF0000"/>
                </a:solidFill>
              </a:rPr>
              <a:t>unit and shall be as remote as possible from each other.  The primary egress door shall be side-hinged, and shall provide a clear width of not less than 32 inches (813 mm) where measured between the face of the door and the stop, with the door open 90 degrees (1.57 rad). The secondary egress door shall be side-hinged or sliding, and shall provide a clear width of not less than 28 inches (711 mm) where measured between the face of the door and the stop, with the door open 90 degrees (1.57 rad). The clear height of </a:t>
            </a:r>
            <a:r>
              <a:rPr lang="en-US" sz="5200" strike="sngStrike" dirty="0" smtClean="0">
                <a:solidFill>
                  <a:srgbClr val="FF0000"/>
                </a:solidFill>
              </a:rPr>
              <a:t>the</a:t>
            </a:r>
            <a:r>
              <a:rPr lang="en-US" sz="5200" dirty="0" smtClean="0">
                <a:solidFill>
                  <a:srgbClr val="FF0000"/>
                </a:solidFill>
              </a:rPr>
              <a:t> side-hinged door openings shall be not less than 78 inches (1981 mm) in height measured from the top of the threshold to the bottom of the stop.  Sliding door clear width may be slightly less than 28 inches (711 mm) to conform to industry fabrication standards.  Other doors shall not be required to comply with these minimum dimensions. Egress doors shall be readily openable from inside the </a:t>
            </a:r>
            <a:r>
              <a:rPr lang="en-US" sz="5200" i="1" dirty="0" smtClean="0">
                <a:solidFill>
                  <a:srgbClr val="FF0000"/>
                </a:solidFill>
              </a:rPr>
              <a:t>dwelling </a:t>
            </a:r>
            <a:r>
              <a:rPr lang="en-US" sz="5200" dirty="0" smtClean="0">
                <a:solidFill>
                  <a:srgbClr val="FF0000"/>
                </a:solidFill>
              </a:rPr>
              <a:t>without the use of a key or special knowledge or effort.</a:t>
            </a:r>
          </a:p>
          <a:p>
            <a:pPr algn="just"/>
            <a:endParaRPr lang="en-US" sz="5200" dirty="0" smtClean="0">
              <a:solidFill>
                <a:srgbClr val="FF0000"/>
              </a:solidFill>
            </a:endParaRPr>
          </a:p>
          <a:p>
            <a:pPr algn="just"/>
            <a:r>
              <a:rPr lang="en-US" sz="5200" b="1" dirty="0" smtClean="0">
                <a:solidFill>
                  <a:srgbClr val="FF0000"/>
                </a:solidFill>
              </a:rPr>
              <a:t>MA</a:t>
            </a:r>
            <a:r>
              <a:rPr lang="en-US" sz="5200" b="1" dirty="0" smtClean="0">
                <a:solidFill>
                  <a:srgbClr val="C00000"/>
                </a:solidFill>
              </a:rPr>
              <a:t> R311.2.1 Interior Doors</a:t>
            </a:r>
            <a:r>
              <a:rPr lang="en-US" sz="5200" dirty="0" smtClean="0">
                <a:solidFill>
                  <a:srgbClr val="C00000"/>
                </a:solidFill>
              </a:rPr>
              <a:t>. </a:t>
            </a:r>
            <a:r>
              <a:rPr lang="en-US" sz="5200" dirty="0" smtClean="0">
                <a:solidFill>
                  <a:srgbClr val="FF0000"/>
                </a:solidFill>
              </a:rPr>
              <a:t>All doors providing access to habitable rooms shall have a minimum nominal width of 30 inches (762 mm) and a minimum nominal height of six feet, six inches (1981 mm).</a:t>
            </a:r>
          </a:p>
          <a:p>
            <a:pPr algn="just">
              <a:buNone/>
            </a:pPr>
            <a:r>
              <a:rPr lang="en-US" sz="5200" b="1" dirty="0" smtClean="0">
                <a:solidFill>
                  <a:srgbClr val="FF0000"/>
                </a:solidFill>
              </a:rPr>
              <a:t>	MA</a:t>
            </a:r>
            <a:r>
              <a:rPr lang="en-US" sz="5200" b="1" dirty="0" smtClean="0">
                <a:solidFill>
                  <a:srgbClr val="C00000"/>
                </a:solidFill>
              </a:rPr>
              <a:t> Exceptions</a:t>
            </a:r>
            <a:r>
              <a:rPr lang="en-US" sz="5200" dirty="0" smtClean="0">
                <a:solidFill>
                  <a:srgbClr val="C00000"/>
                </a:solidFill>
              </a:rPr>
              <a:t>:</a:t>
            </a:r>
          </a:p>
          <a:p>
            <a:pPr lvl="0" algn="just"/>
            <a:r>
              <a:rPr lang="en-US" sz="5200" dirty="0" smtClean="0">
                <a:solidFill>
                  <a:srgbClr val="FF0000"/>
                </a:solidFill>
              </a:rPr>
              <a:t>Doors providing access to bathrooms are permitted to be 28 inches (711 mm) in nominal width.</a:t>
            </a:r>
          </a:p>
          <a:p>
            <a:pPr lvl="0" algn="just"/>
            <a:r>
              <a:rPr lang="en-US" sz="5200" dirty="0" smtClean="0">
                <a:solidFill>
                  <a:srgbClr val="FF0000"/>
                </a:solidFill>
              </a:rPr>
              <a:t>Doors providing access to bathrooms in existing buildings are permitted to be 24 inches (610 mm) in nominal width.</a:t>
            </a:r>
          </a:p>
          <a:p>
            <a:endParaRPr lang="en-US" sz="2800" dirty="0" smtClean="0"/>
          </a:p>
          <a:p>
            <a:pPr algn="just"/>
            <a:endParaRPr lang="en-US" sz="2800" dirty="0" smtClean="0"/>
          </a:p>
        </p:txBody>
      </p:sp>
      <p:graphicFrame>
        <p:nvGraphicFramePr>
          <p:cNvPr id="59394" name="Object 7"/>
          <p:cNvGraphicFramePr>
            <a:graphicFrameLocks noChangeAspect="1"/>
          </p:cNvGraphicFramePr>
          <p:nvPr/>
        </p:nvGraphicFramePr>
        <p:xfrm>
          <a:off x="8229600" y="5999651"/>
          <a:ext cx="609600" cy="577362"/>
        </p:xfrm>
        <a:graphic>
          <a:graphicData uri="http://schemas.openxmlformats.org/presentationml/2006/ole">
            <p:oleObj spid="_x0000_s314370" r:id="rId3" imgW="3333333" imgH="3153215" progId="">
              <p:embed/>
            </p:oleObj>
          </a:graphicData>
        </a:graphic>
      </p:graphicFrame>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28600"/>
            <a:ext cx="7498080" cy="381000"/>
          </a:xfrm>
        </p:spPr>
        <p:txBody>
          <a:bodyPr>
            <a:normAutofit fontScale="90000"/>
          </a:bodyPr>
          <a:lstStyle/>
          <a:p>
            <a:pPr algn="ctr"/>
            <a:r>
              <a:rPr lang="en-US" sz="2700" b="1" i="1" dirty="0" smtClean="0"/>
              <a:t/>
            </a:r>
            <a:br>
              <a:rPr lang="en-US" sz="2700" b="1" i="1" dirty="0" smtClean="0"/>
            </a:br>
            <a:r>
              <a:rPr lang="en-US" sz="4000" b="1" i="1" dirty="0" smtClean="0"/>
              <a:t>Transition to the Ninth Edition</a:t>
            </a:r>
            <a:r>
              <a:rPr lang="en-US" sz="3600" dirty="0" smtClean="0"/>
              <a:t/>
            </a:r>
            <a:br>
              <a:rPr lang="en-US" sz="3600" dirty="0" smtClean="0"/>
            </a:br>
            <a:r>
              <a:rPr lang="en-US" i="1" dirty="0" smtClean="0"/>
              <a:t> </a:t>
            </a:r>
            <a:endParaRPr lang="en-US" b="1" dirty="0"/>
          </a:p>
        </p:txBody>
      </p:sp>
      <p:sp>
        <p:nvSpPr>
          <p:cNvPr id="3" name="Content Placeholder 2"/>
          <p:cNvSpPr>
            <a:spLocks noGrp="1"/>
          </p:cNvSpPr>
          <p:nvPr>
            <p:ph idx="1"/>
          </p:nvPr>
        </p:nvSpPr>
        <p:spPr>
          <a:xfrm>
            <a:off x="914400" y="609600"/>
            <a:ext cx="8077200" cy="5791200"/>
          </a:xfrm>
        </p:spPr>
        <p:txBody>
          <a:bodyPr>
            <a:noAutofit/>
          </a:bodyPr>
          <a:lstStyle/>
          <a:p>
            <a:pPr algn="just"/>
            <a:r>
              <a:rPr lang="en-US" sz="1700" b="1" dirty="0" smtClean="0">
                <a:solidFill>
                  <a:srgbClr val="C00000"/>
                </a:solidFill>
              </a:rPr>
              <a:t>R311 MEANS OF EGRESS</a:t>
            </a:r>
          </a:p>
          <a:p>
            <a:pPr algn="just"/>
            <a:r>
              <a:rPr lang="en-US" sz="1700" b="1" dirty="0" smtClean="0">
                <a:solidFill>
                  <a:srgbClr val="C00000"/>
                </a:solidFill>
              </a:rPr>
              <a:t>R311.7.5.1 through R311.7.5.2.1</a:t>
            </a:r>
            <a:r>
              <a:rPr lang="en-US" sz="1700" dirty="0" smtClean="0">
                <a:solidFill>
                  <a:srgbClr val="C00000"/>
                </a:solidFill>
              </a:rPr>
              <a:t> Revise subsections as follows:</a:t>
            </a:r>
          </a:p>
          <a:p>
            <a:pPr algn="just"/>
            <a:r>
              <a:rPr lang="en-US" sz="1700" b="1" dirty="0" smtClean="0">
                <a:solidFill>
                  <a:srgbClr val="FF0000"/>
                </a:solidFill>
              </a:rPr>
              <a:t>MA</a:t>
            </a:r>
            <a:r>
              <a:rPr lang="en-US" sz="1700" b="1" dirty="0" smtClean="0"/>
              <a:t> R311.7.5.1 Risers. </a:t>
            </a:r>
            <a:r>
              <a:rPr lang="en-US" sz="1700" dirty="0" smtClean="0"/>
              <a:t>The riser height shall be not more than </a:t>
            </a:r>
            <a:r>
              <a:rPr lang="en-US" sz="1700" dirty="0" smtClean="0">
                <a:solidFill>
                  <a:srgbClr val="FF0000"/>
                </a:solidFill>
              </a:rPr>
              <a:t>8 ¼ inches </a:t>
            </a:r>
            <a:r>
              <a:rPr lang="en-US" sz="1700" dirty="0" smtClean="0"/>
              <a:t>(210 mm). The riser shall be measured vertically between leading edges of the adjacent treads. The greatest riser height within any flight of stairs shall not exceed the smallest by more than 3/8 inch (9.5 mm). Risers shall be vertical or sloped from the underside of the nosing of the tread above at an angle not more than 30 degrees (0.51 rad) from the vertical. Open risers are permitted provided that the openings located more than 30 inches (762 mm), as measured vertically, to the floor or grade below do not permit the passage of a 4-inch-diameter (102 mm) sphere.</a:t>
            </a:r>
          </a:p>
          <a:p>
            <a:pPr algn="just"/>
            <a:r>
              <a:rPr lang="en-US" sz="1700" b="1" dirty="0" smtClean="0">
                <a:solidFill>
                  <a:srgbClr val="FF0000"/>
                </a:solidFill>
              </a:rPr>
              <a:t>MA</a:t>
            </a:r>
            <a:r>
              <a:rPr lang="en-US" sz="1700" b="1" dirty="0" smtClean="0"/>
              <a:t> R311.7.5.2 Treads.</a:t>
            </a:r>
            <a:r>
              <a:rPr lang="en-US" sz="1700" dirty="0" smtClean="0"/>
              <a:t> The tread depth shall be not less than </a:t>
            </a:r>
            <a:r>
              <a:rPr lang="en-US" sz="1700" dirty="0" smtClean="0">
                <a:solidFill>
                  <a:srgbClr val="FF0000"/>
                </a:solidFill>
              </a:rPr>
              <a:t>9 inches </a:t>
            </a:r>
            <a:r>
              <a:rPr lang="en-US" sz="1700" dirty="0" smtClean="0"/>
              <a:t>(229 mm). The tread depth shall be measured horizontally between the vertical planes of the foremost projection of adjacent treads and at a right angle to the tread’s leading edge. The greatest tread depth within any flight of stairs shall not exceed the smallest by more than 3/8 inch (9.5 mm).</a:t>
            </a:r>
          </a:p>
          <a:p>
            <a:pPr algn="just"/>
            <a:r>
              <a:rPr lang="en-US" sz="1700" b="1" dirty="0" smtClean="0">
                <a:solidFill>
                  <a:srgbClr val="FF0000"/>
                </a:solidFill>
              </a:rPr>
              <a:t>MA</a:t>
            </a:r>
            <a:r>
              <a:rPr lang="en-US" sz="1700" b="1" dirty="0" smtClean="0"/>
              <a:t> R311.7.5.2.1 Winder treads. </a:t>
            </a:r>
            <a:r>
              <a:rPr lang="en-US" sz="1700" dirty="0" smtClean="0"/>
              <a:t>Winder treads shall have a minimum tread depth </a:t>
            </a:r>
            <a:r>
              <a:rPr lang="en-US" sz="1700" dirty="0" smtClean="0">
                <a:solidFill>
                  <a:srgbClr val="FF0000"/>
                </a:solidFill>
              </a:rPr>
              <a:t>equal to the tread depth of the straight run portion of the stairs measured as above at a point 12 inches from the side where the treads are narrower.  </a:t>
            </a:r>
            <a:r>
              <a:rPr lang="en-US" sz="1700" dirty="0" smtClean="0"/>
              <a:t>Winder treads shall have a minimum tread depth of three inches at any point. Within any flight of stairs, the greatest winder tread depth </a:t>
            </a:r>
            <a:r>
              <a:rPr lang="en-US" sz="1700" dirty="0" smtClean="0">
                <a:solidFill>
                  <a:srgbClr val="FF0000"/>
                </a:solidFill>
              </a:rPr>
              <a:t>at the 12 inch walk line </a:t>
            </a:r>
            <a:r>
              <a:rPr lang="en-US" sz="1700" dirty="0" smtClean="0"/>
              <a:t>shall not exceed the smallest by more than 3/8 inch.  </a:t>
            </a:r>
          </a:p>
          <a:p>
            <a:pPr>
              <a:buNone/>
            </a:pPr>
            <a:endParaRPr lang="en-US" sz="1600" dirty="0" smtClean="0"/>
          </a:p>
          <a:p>
            <a:endParaRPr lang="en-US" sz="1600" dirty="0" smtClean="0"/>
          </a:p>
          <a:p>
            <a:pPr algn="just"/>
            <a:endParaRPr lang="en-US" sz="1600" dirty="0" smtClean="0"/>
          </a:p>
        </p:txBody>
      </p:sp>
      <p:graphicFrame>
        <p:nvGraphicFramePr>
          <p:cNvPr id="59394" name="Object 7"/>
          <p:cNvGraphicFramePr>
            <a:graphicFrameLocks noChangeAspect="1"/>
          </p:cNvGraphicFramePr>
          <p:nvPr/>
        </p:nvGraphicFramePr>
        <p:xfrm>
          <a:off x="8271762" y="6248400"/>
          <a:ext cx="491238" cy="465259"/>
        </p:xfrm>
        <a:graphic>
          <a:graphicData uri="http://schemas.openxmlformats.org/presentationml/2006/ole">
            <p:oleObj spid="_x0000_s315394" r:id="rId3" imgW="3333333" imgH="3153215" progId="">
              <p:embed/>
            </p:oleObj>
          </a:graphicData>
        </a:graphic>
      </p:graphicFrame>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715962"/>
          </a:xfrm>
        </p:spPr>
        <p:txBody>
          <a:bodyPr>
            <a:normAutofit fontScale="90000"/>
          </a:bodyPr>
          <a:lstStyle/>
          <a:p>
            <a:pPr algn="ctr"/>
            <a:r>
              <a:rPr lang="en-US" sz="2700" b="1" i="1" dirty="0" smtClean="0"/>
              <a:t/>
            </a:r>
            <a:br>
              <a:rPr lang="en-US" sz="2700" b="1" i="1" dirty="0" smtClean="0"/>
            </a:br>
            <a:r>
              <a:rPr lang="en-US" sz="4000" b="1" i="1" dirty="0" smtClean="0"/>
              <a:t>Transition to the Ninth Edition</a:t>
            </a:r>
            <a:r>
              <a:rPr lang="en-US" sz="3600" dirty="0" smtClean="0"/>
              <a:t/>
            </a:r>
            <a:br>
              <a:rPr lang="en-US" sz="3600" dirty="0" smtClean="0"/>
            </a:br>
            <a:r>
              <a:rPr lang="en-US" i="1" dirty="0" smtClean="0"/>
              <a:t> </a:t>
            </a:r>
            <a:endParaRPr lang="en-US" b="1" dirty="0"/>
          </a:p>
        </p:txBody>
      </p:sp>
      <p:sp>
        <p:nvSpPr>
          <p:cNvPr id="3" name="Content Placeholder 2"/>
          <p:cNvSpPr>
            <a:spLocks noGrp="1"/>
          </p:cNvSpPr>
          <p:nvPr>
            <p:ph idx="1"/>
          </p:nvPr>
        </p:nvSpPr>
        <p:spPr>
          <a:xfrm>
            <a:off x="990600" y="1066800"/>
            <a:ext cx="7943088" cy="4724400"/>
          </a:xfrm>
        </p:spPr>
        <p:txBody>
          <a:bodyPr>
            <a:normAutofit lnSpcReduction="10000"/>
          </a:bodyPr>
          <a:lstStyle/>
          <a:p>
            <a:pPr algn="just"/>
            <a:r>
              <a:rPr lang="en-US" sz="2800" b="1" dirty="0" smtClean="0">
                <a:solidFill>
                  <a:srgbClr val="C00000"/>
                </a:solidFill>
              </a:rPr>
              <a:t>Spiral Stairways R311.7.10.1 - </a:t>
            </a:r>
            <a:r>
              <a:rPr lang="en-US" sz="2800" dirty="0" smtClean="0"/>
              <a:t>The code adds a definition of spiral stairway that omits any requirement for a center post to allow for design flexibility. </a:t>
            </a:r>
          </a:p>
          <a:p>
            <a:pPr algn="just"/>
            <a:r>
              <a:rPr lang="en-US" sz="2800" dirty="0" smtClean="0"/>
              <a:t>The code now limits the size of spiral stairways by restricting the radius at the walk line to a dimension not greater than 24 ½ ins.  The method of measurement for tread depth now matches the winder provisions and measures at the intersection of the walk line and the tread nosing rather than perpendicular to the leading edge of the tread.</a:t>
            </a:r>
          </a:p>
        </p:txBody>
      </p:sp>
      <p:graphicFrame>
        <p:nvGraphicFramePr>
          <p:cNvPr id="59394" name="Object 7"/>
          <p:cNvGraphicFramePr>
            <a:graphicFrameLocks noChangeAspect="1"/>
          </p:cNvGraphicFramePr>
          <p:nvPr/>
        </p:nvGraphicFramePr>
        <p:xfrm>
          <a:off x="7933310" y="5715000"/>
          <a:ext cx="829690" cy="785813"/>
        </p:xfrm>
        <a:graphic>
          <a:graphicData uri="http://schemas.openxmlformats.org/presentationml/2006/ole">
            <p:oleObj spid="_x0000_s198658" r:id="rId3" imgW="3333333" imgH="3153215" progId="">
              <p:embed/>
            </p:oleObj>
          </a:graphicData>
        </a:graphic>
      </p:graphicFrame>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715962"/>
          </a:xfrm>
        </p:spPr>
        <p:txBody>
          <a:bodyPr>
            <a:normAutofit fontScale="90000"/>
          </a:bodyPr>
          <a:lstStyle/>
          <a:p>
            <a:pPr algn="ctr"/>
            <a:r>
              <a:rPr lang="en-US" sz="2700" b="1" i="1" dirty="0" smtClean="0"/>
              <a:t/>
            </a:r>
            <a:br>
              <a:rPr lang="en-US" sz="2700" b="1" i="1" dirty="0" smtClean="0"/>
            </a:br>
            <a:r>
              <a:rPr lang="en-US" sz="4000" b="1" i="1" dirty="0" smtClean="0"/>
              <a:t>Transition to the Ninth Edition</a:t>
            </a:r>
            <a:r>
              <a:rPr lang="en-US" sz="3600" dirty="0" smtClean="0"/>
              <a:t/>
            </a:r>
            <a:br>
              <a:rPr lang="en-US" sz="3600" dirty="0" smtClean="0"/>
            </a:br>
            <a:r>
              <a:rPr lang="en-US" i="1" dirty="0" smtClean="0"/>
              <a:t> </a:t>
            </a:r>
            <a:endParaRPr lang="en-US" b="1" dirty="0"/>
          </a:p>
        </p:txBody>
      </p:sp>
      <p:sp>
        <p:nvSpPr>
          <p:cNvPr id="3" name="Content Placeholder 2"/>
          <p:cNvSpPr>
            <a:spLocks noGrp="1"/>
          </p:cNvSpPr>
          <p:nvPr>
            <p:ph idx="1"/>
          </p:nvPr>
        </p:nvSpPr>
        <p:spPr>
          <a:xfrm>
            <a:off x="1066800" y="1143000"/>
            <a:ext cx="7866888" cy="4724400"/>
          </a:xfrm>
        </p:spPr>
        <p:txBody>
          <a:bodyPr>
            <a:normAutofit fontScale="92500" lnSpcReduction="10000"/>
          </a:bodyPr>
          <a:lstStyle/>
          <a:p>
            <a:pPr algn="just"/>
            <a:r>
              <a:rPr lang="en-US" sz="2800" b="1" dirty="0" smtClean="0">
                <a:solidFill>
                  <a:srgbClr val="C00000"/>
                </a:solidFill>
              </a:rPr>
              <a:t>Spiral Stairways R311.7.10.1 - </a:t>
            </a:r>
            <a:r>
              <a:rPr lang="en-US" sz="2800" dirty="0" smtClean="0"/>
              <a:t>The code adds a definition of spiral stairway that omits any requirement for a center post to allow for design flexibility. The code now limits the size of spiral stairways by restricting the radius at the walk line to a dimension not greater than 24 ½ ins. </a:t>
            </a:r>
          </a:p>
          <a:p>
            <a:pPr algn="just"/>
            <a:endParaRPr lang="en-US" sz="2800" dirty="0" smtClean="0"/>
          </a:p>
          <a:p>
            <a:pPr algn="just"/>
            <a:r>
              <a:rPr lang="en-US" sz="2800" dirty="0" smtClean="0"/>
              <a:t>The method of measurement for tread depth now matches the winder provisions and measures at the intersection of the walk line and the tread nosing rather than perpendicular to the leading edge of the tread.</a:t>
            </a:r>
          </a:p>
        </p:txBody>
      </p:sp>
      <p:graphicFrame>
        <p:nvGraphicFramePr>
          <p:cNvPr id="59394" name="Object 7"/>
          <p:cNvGraphicFramePr>
            <a:graphicFrameLocks noChangeAspect="1"/>
          </p:cNvGraphicFramePr>
          <p:nvPr/>
        </p:nvGraphicFramePr>
        <p:xfrm>
          <a:off x="7772400" y="5554540"/>
          <a:ext cx="838200" cy="793873"/>
        </p:xfrm>
        <a:graphic>
          <a:graphicData uri="http://schemas.openxmlformats.org/presentationml/2006/ole">
            <p:oleObj spid="_x0000_s203778" r:id="rId3" imgW="3333333" imgH="3153215" progId="">
              <p:embed/>
            </p:oleObj>
          </a:graphicData>
        </a:graphic>
      </p:graphicFrame>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715962"/>
          </a:xfrm>
        </p:spPr>
        <p:txBody>
          <a:bodyPr>
            <a:normAutofit fontScale="90000"/>
          </a:bodyPr>
          <a:lstStyle/>
          <a:p>
            <a:pPr algn="ctr"/>
            <a:r>
              <a:rPr lang="en-US" sz="2700" b="1" i="1" dirty="0" smtClean="0"/>
              <a:t/>
            </a:r>
            <a:br>
              <a:rPr lang="en-US" sz="2700" b="1" i="1" dirty="0" smtClean="0"/>
            </a:br>
            <a:r>
              <a:rPr lang="en-US" sz="4000" b="1" i="1" dirty="0" smtClean="0"/>
              <a:t>Transition to the Ninth Edition</a:t>
            </a:r>
            <a:r>
              <a:rPr lang="en-US" sz="3600" dirty="0" smtClean="0"/>
              <a:t/>
            </a:r>
            <a:br>
              <a:rPr lang="en-US" sz="3600" dirty="0" smtClean="0"/>
            </a:br>
            <a:r>
              <a:rPr lang="en-US" i="1" dirty="0" smtClean="0"/>
              <a:t> </a:t>
            </a:r>
            <a:endParaRPr lang="en-US" b="1" dirty="0"/>
          </a:p>
        </p:txBody>
      </p:sp>
      <p:sp>
        <p:nvSpPr>
          <p:cNvPr id="3" name="Content Placeholder 2"/>
          <p:cNvSpPr>
            <a:spLocks noGrp="1"/>
          </p:cNvSpPr>
          <p:nvPr>
            <p:ph idx="1"/>
          </p:nvPr>
        </p:nvSpPr>
        <p:spPr>
          <a:xfrm>
            <a:off x="1143000" y="1066800"/>
            <a:ext cx="7790688" cy="4800600"/>
          </a:xfrm>
        </p:spPr>
        <p:txBody>
          <a:bodyPr>
            <a:normAutofit fontScale="92500" lnSpcReduction="10000"/>
          </a:bodyPr>
          <a:lstStyle/>
          <a:p>
            <a:pPr algn="just"/>
            <a:r>
              <a:rPr lang="en-US" sz="2800" b="1" dirty="0" smtClean="0">
                <a:solidFill>
                  <a:srgbClr val="C00000"/>
                </a:solidFill>
              </a:rPr>
              <a:t>Ramps R311.8 - </a:t>
            </a:r>
            <a:r>
              <a:rPr lang="en-US" sz="2800" dirty="0" smtClean="0"/>
              <a:t>Ramps that do not serve the required egress door are now permitted to have a slope not greater than 1 unit vertical in 8 units horizontal. </a:t>
            </a:r>
          </a:p>
          <a:p>
            <a:pPr algn="just"/>
            <a:r>
              <a:rPr lang="en-US" sz="2800" b="1" dirty="0" smtClean="0">
                <a:solidFill>
                  <a:srgbClr val="C00000"/>
                </a:solidFill>
              </a:rPr>
              <a:t>Guard Height R312.1.2 </a:t>
            </a:r>
            <a:r>
              <a:rPr lang="en-US" sz="2800" b="1" dirty="0" smtClean="0"/>
              <a:t>- </a:t>
            </a:r>
            <a:r>
              <a:rPr lang="en-US" sz="2800" dirty="0" smtClean="0"/>
              <a:t>The provision requiring that the guard height be measured from the surface of adjacent fixed seating has been removed from the code.</a:t>
            </a:r>
          </a:p>
          <a:p>
            <a:pPr algn="just"/>
            <a:r>
              <a:rPr lang="en-US" sz="2800" b="1" dirty="0" smtClean="0">
                <a:solidFill>
                  <a:srgbClr val="C00000"/>
                </a:solidFill>
              </a:rPr>
              <a:t>Window Fall Protection R312.2 - </a:t>
            </a:r>
            <a:r>
              <a:rPr lang="en-US" sz="2800" dirty="0" smtClean="0"/>
              <a:t>The window fall protection provisions have been revised to clarify the meaning, remove redundant language, and achieve consistency with the IBC provisions. </a:t>
            </a:r>
          </a:p>
          <a:p>
            <a:endParaRPr lang="en-US" sz="2800" b="1" dirty="0" smtClean="0"/>
          </a:p>
        </p:txBody>
      </p:sp>
      <p:graphicFrame>
        <p:nvGraphicFramePr>
          <p:cNvPr id="59394" name="Object 7"/>
          <p:cNvGraphicFramePr>
            <a:graphicFrameLocks noChangeAspect="1"/>
          </p:cNvGraphicFramePr>
          <p:nvPr/>
        </p:nvGraphicFramePr>
        <p:xfrm>
          <a:off x="7924800" y="5859340"/>
          <a:ext cx="838200" cy="793873"/>
        </p:xfrm>
        <a:graphic>
          <a:graphicData uri="http://schemas.openxmlformats.org/presentationml/2006/ole">
            <p:oleObj spid="_x0000_s205826" r:id="rId3" imgW="3333333" imgH="3153215" progId="">
              <p:embed/>
            </p:oleObj>
          </a:graphicData>
        </a:graphic>
      </p:graphicFrame>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563562"/>
          </a:xfrm>
        </p:spPr>
        <p:txBody>
          <a:bodyPr>
            <a:normAutofit fontScale="90000"/>
          </a:bodyPr>
          <a:lstStyle/>
          <a:p>
            <a:pPr algn="ctr"/>
            <a:r>
              <a:rPr lang="en-US" sz="2700" b="1" i="1" dirty="0" smtClean="0"/>
              <a:t/>
            </a:r>
            <a:br>
              <a:rPr lang="en-US" sz="2700" b="1" i="1" dirty="0" smtClean="0"/>
            </a:br>
            <a:r>
              <a:rPr lang="en-US" sz="4000" b="1" i="1" dirty="0" smtClean="0"/>
              <a:t>Transition to the Ninth Edition</a:t>
            </a:r>
            <a:r>
              <a:rPr lang="en-US" sz="3600" dirty="0" smtClean="0"/>
              <a:t/>
            </a:r>
            <a:br>
              <a:rPr lang="en-US" sz="3600" dirty="0" smtClean="0"/>
            </a:br>
            <a:r>
              <a:rPr lang="en-US" i="1" dirty="0" smtClean="0"/>
              <a:t> </a:t>
            </a:r>
            <a:endParaRPr lang="en-US" b="1" dirty="0"/>
          </a:p>
        </p:txBody>
      </p:sp>
      <p:sp>
        <p:nvSpPr>
          <p:cNvPr id="3" name="Content Placeholder 2"/>
          <p:cNvSpPr>
            <a:spLocks noGrp="1"/>
          </p:cNvSpPr>
          <p:nvPr>
            <p:ph idx="1"/>
          </p:nvPr>
        </p:nvSpPr>
        <p:spPr>
          <a:xfrm>
            <a:off x="990600" y="914400"/>
            <a:ext cx="7943088" cy="5334000"/>
          </a:xfrm>
        </p:spPr>
        <p:txBody>
          <a:bodyPr>
            <a:normAutofit fontScale="40000" lnSpcReduction="20000"/>
          </a:bodyPr>
          <a:lstStyle/>
          <a:p>
            <a:pPr algn="just"/>
            <a:endParaRPr lang="en-US" sz="2800" dirty="0" smtClean="0"/>
          </a:p>
          <a:p>
            <a:pPr algn="just"/>
            <a:r>
              <a:rPr lang="en-US" sz="7200" b="1" dirty="0" smtClean="0">
                <a:solidFill>
                  <a:srgbClr val="FF0000"/>
                </a:solidFill>
              </a:rPr>
              <a:t>MA</a:t>
            </a:r>
            <a:r>
              <a:rPr lang="en-US" sz="7200" b="1" dirty="0" smtClean="0"/>
              <a:t> </a:t>
            </a:r>
            <a:r>
              <a:rPr lang="en-US" sz="7200" b="1" dirty="0" smtClean="0">
                <a:solidFill>
                  <a:srgbClr val="C00000"/>
                </a:solidFill>
              </a:rPr>
              <a:t>Exception to R313.1.1 Design and installation:</a:t>
            </a:r>
            <a:r>
              <a:rPr lang="en-US" sz="7200" dirty="0" smtClean="0"/>
              <a:t> </a:t>
            </a:r>
            <a:r>
              <a:rPr lang="en-US" sz="7200" dirty="0" smtClean="0">
                <a:solidFill>
                  <a:srgbClr val="FF0000"/>
                </a:solidFill>
              </a:rPr>
              <a:t>A three-unit townhouse building with an aggregate area less than 12,000 square feet shall be permitted to use a NFPA 13D system.</a:t>
            </a:r>
          </a:p>
          <a:p>
            <a:pPr algn="just">
              <a:buNone/>
            </a:pPr>
            <a:endParaRPr lang="en-US" sz="7200" dirty="0" smtClean="0">
              <a:solidFill>
                <a:srgbClr val="FF0000"/>
              </a:solidFill>
            </a:endParaRPr>
          </a:p>
          <a:p>
            <a:pPr algn="just"/>
            <a:r>
              <a:rPr lang="en-US" sz="7200" dirty="0" smtClean="0">
                <a:solidFill>
                  <a:srgbClr val="FF0000"/>
                </a:solidFill>
              </a:rPr>
              <a:t>For the purposes of this section, the aggregate area shall be the combined area of all stories of the building and firewalls shall not be considered to create separate buildings.  Aggregate area shall include garage areas, basement areas, and finished attic areas.  Unfinished attic areas shall not be included in the aggregate area.</a:t>
            </a:r>
          </a:p>
          <a:p>
            <a:pPr>
              <a:buNone/>
            </a:pPr>
            <a:endParaRPr lang="en-US" sz="2800" b="1" dirty="0" smtClean="0"/>
          </a:p>
        </p:txBody>
      </p:sp>
      <p:graphicFrame>
        <p:nvGraphicFramePr>
          <p:cNvPr id="59394" name="Object 7"/>
          <p:cNvGraphicFramePr>
            <a:graphicFrameLocks noChangeAspect="1"/>
          </p:cNvGraphicFramePr>
          <p:nvPr/>
        </p:nvGraphicFramePr>
        <p:xfrm>
          <a:off x="8153400" y="5851281"/>
          <a:ext cx="685800" cy="649532"/>
        </p:xfrm>
        <a:graphic>
          <a:graphicData uri="http://schemas.openxmlformats.org/presentationml/2006/ole">
            <p:oleObj spid="_x0000_s326658" r:id="rId3" imgW="3333333" imgH="3153215" progId="">
              <p:embed/>
            </p:oleObj>
          </a:graphicData>
        </a:graphic>
      </p:graphicFrame>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563562"/>
          </a:xfrm>
        </p:spPr>
        <p:txBody>
          <a:bodyPr>
            <a:normAutofit fontScale="90000"/>
          </a:bodyPr>
          <a:lstStyle/>
          <a:p>
            <a:pPr algn="ctr"/>
            <a:r>
              <a:rPr lang="en-US" sz="2700" b="1" i="1" dirty="0" smtClean="0"/>
              <a:t/>
            </a:r>
            <a:br>
              <a:rPr lang="en-US" sz="2700" b="1" i="1" dirty="0" smtClean="0"/>
            </a:br>
            <a:r>
              <a:rPr lang="en-US" sz="4000" b="1" i="1" dirty="0" smtClean="0"/>
              <a:t>Transition to the Ninth Edition</a:t>
            </a:r>
            <a:r>
              <a:rPr lang="en-US" sz="3600" dirty="0" smtClean="0"/>
              <a:t/>
            </a:r>
            <a:br>
              <a:rPr lang="en-US" sz="3600" dirty="0" smtClean="0"/>
            </a:br>
            <a:r>
              <a:rPr lang="en-US" i="1" dirty="0" smtClean="0"/>
              <a:t> </a:t>
            </a:r>
            <a:endParaRPr lang="en-US" b="1" dirty="0"/>
          </a:p>
        </p:txBody>
      </p:sp>
      <p:sp>
        <p:nvSpPr>
          <p:cNvPr id="3" name="Content Placeholder 2"/>
          <p:cNvSpPr>
            <a:spLocks noGrp="1"/>
          </p:cNvSpPr>
          <p:nvPr>
            <p:ph idx="1"/>
          </p:nvPr>
        </p:nvSpPr>
        <p:spPr>
          <a:xfrm>
            <a:off x="1143000" y="838200"/>
            <a:ext cx="7790688" cy="5410200"/>
          </a:xfrm>
        </p:spPr>
        <p:txBody>
          <a:bodyPr>
            <a:normAutofit fontScale="77500" lnSpcReduction="20000"/>
          </a:bodyPr>
          <a:lstStyle/>
          <a:p>
            <a:pPr algn="just"/>
            <a:r>
              <a:rPr lang="en-US" sz="2600" b="1" dirty="0" smtClean="0">
                <a:solidFill>
                  <a:srgbClr val="C00000"/>
                </a:solidFill>
              </a:rPr>
              <a:t>R313.2 through R313.2.1</a:t>
            </a:r>
            <a:r>
              <a:rPr lang="en-US" sz="2600" dirty="0" smtClean="0">
                <a:solidFill>
                  <a:srgbClr val="C00000"/>
                </a:solidFill>
              </a:rPr>
              <a:t> Revise section and subsection as follows:</a:t>
            </a:r>
          </a:p>
          <a:p>
            <a:pPr algn="just"/>
            <a:r>
              <a:rPr lang="en-US" sz="2600" b="1" dirty="0" smtClean="0">
                <a:solidFill>
                  <a:srgbClr val="FF0000"/>
                </a:solidFill>
              </a:rPr>
              <a:t>MA</a:t>
            </a:r>
            <a:r>
              <a:rPr lang="en-US" sz="2600" b="1" dirty="0" smtClean="0">
                <a:solidFill>
                  <a:srgbClr val="C00000"/>
                </a:solidFill>
              </a:rPr>
              <a:t> R313.2 One- and two-family dwellings automatic fire systems. </a:t>
            </a:r>
            <a:r>
              <a:rPr lang="en-US" sz="2600" dirty="0" smtClean="0">
                <a:solidFill>
                  <a:srgbClr val="FF0000"/>
                </a:solidFill>
              </a:rPr>
              <a:t>One- and two-family dwellings used as a </a:t>
            </a:r>
            <a:r>
              <a:rPr lang="en-US" sz="2600" i="1" dirty="0" smtClean="0">
                <a:solidFill>
                  <a:srgbClr val="FF0000"/>
                </a:solidFill>
              </a:rPr>
              <a:t>Lodging </a:t>
            </a:r>
            <a:r>
              <a:rPr lang="en-US" sz="2600" dirty="0" smtClean="0">
                <a:solidFill>
                  <a:srgbClr val="FF0000"/>
                </a:solidFill>
              </a:rPr>
              <a:t>House shall be equipped with an </a:t>
            </a:r>
            <a:r>
              <a:rPr lang="en-US" sz="2600" i="1" dirty="0" smtClean="0">
                <a:solidFill>
                  <a:srgbClr val="FF0000"/>
                </a:solidFill>
              </a:rPr>
              <a:t>automatic sprinkler system</a:t>
            </a:r>
            <a:r>
              <a:rPr lang="en-US" sz="2600" dirty="0" smtClean="0">
                <a:solidFill>
                  <a:srgbClr val="FF0000"/>
                </a:solidFill>
              </a:rPr>
              <a:t> installed in accordance with NFPA 13D.</a:t>
            </a:r>
            <a:r>
              <a:rPr lang="en-US" sz="2600" i="1" dirty="0" smtClean="0">
                <a:solidFill>
                  <a:srgbClr val="FF0000"/>
                </a:solidFill>
              </a:rPr>
              <a:t> </a:t>
            </a:r>
            <a:r>
              <a:rPr lang="en-US" sz="2600" dirty="0" smtClean="0">
                <a:solidFill>
                  <a:srgbClr val="FF0000"/>
                </a:solidFill>
              </a:rPr>
              <a:t>Only one- and two-family dwellings having an aggregate area greater than 14,400 square feet shall have fire sprinklers installed in accordance with NFPA 13D.  Aggregate area for the purpose of this section shall include basements but not garages and unfinished attics.</a:t>
            </a:r>
          </a:p>
          <a:p>
            <a:pPr algn="just">
              <a:buNone/>
            </a:pPr>
            <a:endParaRPr lang="en-US" sz="2600" dirty="0" smtClean="0"/>
          </a:p>
          <a:p>
            <a:pPr algn="just"/>
            <a:r>
              <a:rPr lang="en-US" sz="2600" b="1" dirty="0" smtClean="0">
                <a:solidFill>
                  <a:srgbClr val="FF0000"/>
                </a:solidFill>
              </a:rPr>
              <a:t>MA</a:t>
            </a:r>
            <a:r>
              <a:rPr lang="en-US" sz="2600" b="1" dirty="0" smtClean="0">
                <a:solidFill>
                  <a:srgbClr val="C00000"/>
                </a:solidFill>
              </a:rPr>
              <a:t> Exception:</a:t>
            </a:r>
            <a:r>
              <a:rPr lang="en-US" sz="2600" b="1" dirty="0" smtClean="0"/>
              <a:t> </a:t>
            </a:r>
            <a:r>
              <a:rPr lang="en-US" sz="2600" dirty="0" smtClean="0"/>
              <a:t>An automatic residential fire sprinkler system shall not be required for </a:t>
            </a:r>
            <a:r>
              <a:rPr lang="en-US" sz="2600" i="1" dirty="0" smtClean="0"/>
              <a:t>additions </a:t>
            </a:r>
            <a:r>
              <a:rPr lang="en-US" sz="2600" dirty="0" smtClean="0"/>
              <a:t>or </a:t>
            </a:r>
            <a:r>
              <a:rPr lang="en-US" sz="2600" i="1" dirty="0" smtClean="0"/>
              <a:t>alterations </a:t>
            </a:r>
            <a:r>
              <a:rPr lang="en-US" sz="2600" dirty="0" smtClean="0"/>
              <a:t>to existing buildings </a:t>
            </a:r>
            <a:r>
              <a:rPr lang="en-US" sz="2600" dirty="0" smtClean="0">
                <a:solidFill>
                  <a:srgbClr val="FF0000"/>
                </a:solidFill>
              </a:rPr>
              <a:t>having an aggregate area greater than 14,400 square feet that are not already provided with an automatic residential sprinkler system.</a:t>
            </a:r>
          </a:p>
          <a:p>
            <a:pPr algn="just"/>
            <a:endParaRPr lang="en-US" sz="2600" dirty="0" smtClean="0"/>
          </a:p>
          <a:p>
            <a:pPr algn="just"/>
            <a:r>
              <a:rPr lang="en-US" sz="2600" b="1" dirty="0" smtClean="0">
                <a:solidFill>
                  <a:srgbClr val="C00000"/>
                </a:solidFill>
              </a:rPr>
              <a:t>R313.2.1 Design and installation. </a:t>
            </a:r>
            <a:r>
              <a:rPr lang="en-US" sz="2600" dirty="0" smtClean="0"/>
              <a:t>Automatic residential fire sprinkler systems shall be designed and installed in accordance with NFPA 13D.</a:t>
            </a:r>
          </a:p>
          <a:p>
            <a:pPr algn="just"/>
            <a:endParaRPr lang="en-US" sz="2800" dirty="0" smtClean="0"/>
          </a:p>
          <a:p>
            <a:pPr>
              <a:buNone/>
            </a:pPr>
            <a:endParaRPr lang="en-US" sz="2800" b="1" dirty="0" smtClean="0"/>
          </a:p>
        </p:txBody>
      </p:sp>
      <p:graphicFrame>
        <p:nvGraphicFramePr>
          <p:cNvPr id="59394" name="Object 7"/>
          <p:cNvGraphicFramePr>
            <a:graphicFrameLocks noChangeAspect="1"/>
          </p:cNvGraphicFramePr>
          <p:nvPr/>
        </p:nvGraphicFramePr>
        <p:xfrm>
          <a:off x="8013764" y="5943600"/>
          <a:ext cx="749236" cy="709613"/>
        </p:xfrm>
        <a:graphic>
          <a:graphicData uri="http://schemas.openxmlformats.org/presentationml/2006/ole">
            <p:oleObj spid="_x0000_s327682" r:id="rId3" imgW="3333333" imgH="3153215" progId="">
              <p:embed/>
            </p:oleObj>
          </a:graphicData>
        </a:graphic>
      </p:graphicFrame>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487362"/>
          </a:xfrm>
        </p:spPr>
        <p:txBody>
          <a:bodyPr>
            <a:normAutofit fontScale="90000"/>
          </a:bodyPr>
          <a:lstStyle/>
          <a:p>
            <a:pPr algn="ctr"/>
            <a:r>
              <a:rPr lang="en-US" sz="2700" b="1" i="1" dirty="0" smtClean="0"/>
              <a:t/>
            </a:r>
            <a:br>
              <a:rPr lang="en-US" sz="2700" b="1" i="1" dirty="0" smtClean="0"/>
            </a:br>
            <a:r>
              <a:rPr lang="en-US" sz="4000" b="1" i="1" dirty="0" smtClean="0"/>
              <a:t>Transition to the Ninth Edition</a:t>
            </a:r>
            <a:r>
              <a:rPr lang="en-US" sz="3600" dirty="0" smtClean="0"/>
              <a:t/>
            </a:r>
            <a:br>
              <a:rPr lang="en-US" sz="3600" dirty="0" smtClean="0"/>
            </a:br>
            <a:r>
              <a:rPr lang="en-US" i="1" dirty="0" smtClean="0"/>
              <a:t> </a:t>
            </a:r>
            <a:endParaRPr lang="en-US" b="1" dirty="0"/>
          </a:p>
        </p:txBody>
      </p:sp>
      <p:sp>
        <p:nvSpPr>
          <p:cNvPr id="3" name="Content Placeholder 2"/>
          <p:cNvSpPr>
            <a:spLocks noGrp="1"/>
          </p:cNvSpPr>
          <p:nvPr>
            <p:ph idx="1"/>
          </p:nvPr>
        </p:nvSpPr>
        <p:spPr>
          <a:xfrm>
            <a:off x="1066800" y="838200"/>
            <a:ext cx="7866888" cy="5029200"/>
          </a:xfrm>
        </p:spPr>
        <p:txBody>
          <a:bodyPr>
            <a:noAutofit/>
          </a:bodyPr>
          <a:lstStyle/>
          <a:p>
            <a:pPr algn="just"/>
            <a:r>
              <a:rPr lang="en-US" sz="2000" b="1" dirty="0" smtClean="0">
                <a:solidFill>
                  <a:srgbClr val="FF0000"/>
                </a:solidFill>
              </a:rPr>
              <a:t>MA</a:t>
            </a:r>
            <a:r>
              <a:rPr lang="en-US" sz="2000" b="1" dirty="0" smtClean="0">
                <a:solidFill>
                  <a:srgbClr val="C00000"/>
                </a:solidFill>
              </a:rPr>
              <a:t> AJ102.1 General. </a:t>
            </a:r>
            <a:r>
              <a:rPr lang="en-US" sz="2000" dirty="0" smtClean="0"/>
              <a:t>Regardless of the category of work being performed, the work shall not cause the structure to become unsafe or adversely affect the performance of the building; shall not cause a </a:t>
            </a:r>
            <a:r>
              <a:rPr lang="en-US" sz="2000" dirty="0" smtClean="0">
                <a:solidFill>
                  <a:srgbClr val="FF0000"/>
                </a:solidFill>
              </a:rPr>
              <a:t>system regulated by this code to become unsafe</a:t>
            </a:r>
            <a:r>
              <a:rPr lang="en-US" sz="2000" dirty="0" smtClean="0"/>
              <a:t>, hazardous, insanitary or overloaded; and unless expressly permitted by these provisions, shall not make the building any less compliant with this code or to any previously </a:t>
            </a:r>
            <a:r>
              <a:rPr lang="en-US" sz="2000" i="1" dirty="0" smtClean="0"/>
              <a:t>approved </a:t>
            </a:r>
            <a:r>
              <a:rPr lang="en-US" sz="2000" dirty="0" smtClean="0"/>
              <a:t>alternative arrangements than it was before the work was undertaken.</a:t>
            </a:r>
          </a:p>
          <a:p>
            <a:pPr algn="just">
              <a:buNone/>
            </a:pPr>
            <a:endParaRPr lang="en-US" sz="2000" dirty="0" smtClean="0"/>
          </a:p>
          <a:p>
            <a:pPr algn="just">
              <a:buNone/>
            </a:pPr>
            <a:r>
              <a:rPr lang="en-US" sz="2000" b="1" dirty="0" smtClean="0"/>
              <a:t>	</a:t>
            </a:r>
            <a:r>
              <a:rPr lang="en-US" sz="2000" b="1" dirty="0" smtClean="0">
                <a:solidFill>
                  <a:srgbClr val="C00000"/>
                </a:solidFill>
              </a:rPr>
              <a:t>AJ102.3</a:t>
            </a:r>
            <a:r>
              <a:rPr lang="en-US" sz="2000" dirty="0" smtClean="0">
                <a:solidFill>
                  <a:srgbClr val="C00000"/>
                </a:solidFill>
              </a:rPr>
              <a:t> Revise the section as follows:</a:t>
            </a:r>
          </a:p>
          <a:p>
            <a:pPr algn="just"/>
            <a:r>
              <a:rPr lang="en-US" sz="2000" b="1" dirty="0" smtClean="0">
                <a:solidFill>
                  <a:srgbClr val="FF0000"/>
                </a:solidFill>
              </a:rPr>
              <a:t>MA</a:t>
            </a:r>
            <a:r>
              <a:rPr lang="en-US" sz="2000" b="1" dirty="0" smtClean="0">
                <a:solidFill>
                  <a:srgbClr val="C00000"/>
                </a:solidFill>
              </a:rPr>
              <a:t> AJ102.3 Smoke, </a:t>
            </a:r>
            <a:r>
              <a:rPr lang="en-US" sz="2000" b="1" dirty="0" smtClean="0">
                <a:solidFill>
                  <a:srgbClr val="FF0000"/>
                </a:solidFill>
              </a:rPr>
              <a:t>Carbon Monoxide and Heat protection. </a:t>
            </a:r>
            <a:r>
              <a:rPr lang="en-US" sz="2000" dirty="0" smtClean="0">
                <a:solidFill>
                  <a:srgbClr val="FF0000"/>
                </a:solidFill>
              </a:rPr>
              <a:t>Smoke, carbon monoxide and heat protection shall be provided when required by this section and designed, located and installed in accordance with the provisions for new construction (see sections R314, R314.5, and R315).</a:t>
            </a:r>
          </a:p>
          <a:p>
            <a:pPr>
              <a:buNone/>
            </a:pPr>
            <a:r>
              <a:rPr lang="en-US" sz="2000" b="1" dirty="0" smtClean="0"/>
              <a:t> </a:t>
            </a:r>
            <a:endParaRPr lang="en-US" sz="2000" dirty="0" smtClean="0"/>
          </a:p>
          <a:p>
            <a:pPr algn="just"/>
            <a:endParaRPr lang="en-US" sz="2000" b="1" dirty="0" smtClean="0"/>
          </a:p>
        </p:txBody>
      </p:sp>
      <p:graphicFrame>
        <p:nvGraphicFramePr>
          <p:cNvPr id="59394" name="Object 7"/>
          <p:cNvGraphicFramePr>
            <a:graphicFrameLocks noChangeAspect="1"/>
          </p:cNvGraphicFramePr>
          <p:nvPr/>
        </p:nvGraphicFramePr>
        <p:xfrm>
          <a:off x="8153400" y="5779111"/>
          <a:ext cx="762000" cy="721702"/>
        </p:xfrm>
        <a:graphic>
          <a:graphicData uri="http://schemas.openxmlformats.org/presentationml/2006/ole">
            <p:oleObj spid="_x0000_s328706" r:id="rId3" imgW="3333333" imgH="3153215" progId="">
              <p:embed/>
            </p:oleObj>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792162"/>
          </a:xfrm>
        </p:spPr>
        <p:txBody>
          <a:bodyPr>
            <a:normAutofit fontScale="90000"/>
          </a:bodyPr>
          <a:lstStyle/>
          <a:p>
            <a:pPr algn="ctr"/>
            <a:r>
              <a:rPr lang="en-US" sz="2700" b="1" i="1" dirty="0" smtClean="0"/>
              <a:t/>
            </a:r>
            <a:br>
              <a:rPr lang="en-US" sz="2700" b="1" i="1" dirty="0" smtClean="0"/>
            </a:br>
            <a:r>
              <a:rPr lang="en-US" sz="4000" b="1" i="1" dirty="0" smtClean="0"/>
              <a:t>Transition to the Ninth Edition</a:t>
            </a:r>
            <a:r>
              <a:rPr lang="en-US" sz="3600" dirty="0" smtClean="0"/>
              <a:t/>
            </a:r>
            <a:br>
              <a:rPr lang="en-US" sz="3600" dirty="0" smtClean="0"/>
            </a:br>
            <a:r>
              <a:rPr lang="en-US" i="1" dirty="0" smtClean="0"/>
              <a:t> </a:t>
            </a:r>
            <a:endParaRPr lang="en-US" b="1" dirty="0"/>
          </a:p>
        </p:txBody>
      </p:sp>
      <p:sp>
        <p:nvSpPr>
          <p:cNvPr id="3" name="Content Placeholder 2"/>
          <p:cNvSpPr>
            <a:spLocks noGrp="1"/>
          </p:cNvSpPr>
          <p:nvPr>
            <p:ph idx="1"/>
          </p:nvPr>
        </p:nvSpPr>
        <p:spPr>
          <a:xfrm>
            <a:off x="1066800" y="1219200"/>
            <a:ext cx="7866888" cy="4648200"/>
          </a:xfrm>
        </p:spPr>
        <p:txBody>
          <a:bodyPr>
            <a:normAutofit/>
          </a:bodyPr>
          <a:lstStyle/>
          <a:p>
            <a:r>
              <a:rPr lang="en-US" sz="2800" b="1" dirty="0" smtClean="0">
                <a:solidFill>
                  <a:srgbClr val="C00000"/>
                </a:solidFill>
              </a:rPr>
              <a:t>Eighth Edition of the Code </a:t>
            </a:r>
            <a:r>
              <a:rPr lang="en-US" sz="2800" dirty="0" smtClean="0"/>
              <a:t>based on the 2009 International Codes.</a:t>
            </a:r>
          </a:p>
          <a:p>
            <a:r>
              <a:rPr lang="en-US" sz="2800" b="1" dirty="0" smtClean="0">
                <a:solidFill>
                  <a:srgbClr val="C00000"/>
                </a:solidFill>
              </a:rPr>
              <a:t>Ninth Edition </a:t>
            </a:r>
            <a:r>
              <a:rPr lang="en-US" sz="2800" dirty="0" smtClean="0"/>
              <a:t>skips the 2012 I-Code cycle and segues to the 2015 I-Codes.</a:t>
            </a:r>
          </a:p>
          <a:p>
            <a:r>
              <a:rPr lang="en-US" sz="2400" dirty="0" smtClean="0">
                <a:solidFill>
                  <a:srgbClr val="C00000"/>
                </a:solidFill>
              </a:rPr>
              <a:t>Review Changes Transitioning from 2009 to 2015</a:t>
            </a:r>
          </a:p>
          <a:p>
            <a:r>
              <a:rPr lang="en-US" sz="2400" dirty="0" smtClean="0">
                <a:solidFill>
                  <a:srgbClr val="C00000"/>
                </a:solidFill>
              </a:rPr>
              <a:t>Review Massachusetts Amendments</a:t>
            </a:r>
          </a:p>
        </p:txBody>
      </p:sp>
      <p:graphicFrame>
        <p:nvGraphicFramePr>
          <p:cNvPr id="59394" name="Object 7"/>
          <p:cNvGraphicFramePr>
            <a:graphicFrameLocks noChangeAspect="1"/>
          </p:cNvGraphicFramePr>
          <p:nvPr/>
        </p:nvGraphicFramePr>
        <p:xfrm>
          <a:off x="8305800" y="5843221"/>
          <a:ext cx="533400" cy="505192"/>
        </p:xfrm>
        <a:graphic>
          <a:graphicData uri="http://schemas.openxmlformats.org/presentationml/2006/ole">
            <p:oleObj spid="_x0000_s176130" r:id="rId3" imgW="3333333" imgH="3153215" progId="">
              <p:embed/>
            </p:oleObj>
          </a:graphicData>
        </a:graphic>
      </p:graphicFrame>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563562"/>
          </a:xfrm>
        </p:spPr>
        <p:txBody>
          <a:bodyPr>
            <a:normAutofit fontScale="90000"/>
          </a:bodyPr>
          <a:lstStyle/>
          <a:p>
            <a:pPr algn="ctr"/>
            <a:r>
              <a:rPr lang="en-US" sz="2700" b="1" i="1" dirty="0" smtClean="0"/>
              <a:t/>
            </a:r>
            <a:br>
              <a:rPr lang="en-US" sz="2700" b="1" i="1" dirty="0" smtClean="0"/>
            </a:br>
            <a:r>
              <a:rPr lang="en-US" sz="4000" b="1" i="1" dirty="0" smtClean="0"/>
              <a:t>Transition to the Ninth Edition</a:t>
            </a:r>
            <a:r>
              <a:rPr lang="en-US" sz="3600" dirty="0" smtClean="0"/>
              <a:t/>
            </a:r>
            <a:br>
              <a:rPr lang="en-US" sz="3600" dirty="0" smtClean="0"/>
            </a:br>
            <a:r>
              <a:rPr lang="en-US" i="1" dirty="0" smtClean="0"/>
              <a:t> </a:t>
            </a:r>
            <a:endParaRPr lang="en-US" b="1" dirty="0"/>
          </a:p>
        </p:txBody>
      </p:sp>
      <p:sp>
        <p:nvSpPr>
          <p:cNvPr id="3" name="Content Placeholder 2"/>
          <p:cNvSpPr>
            <a:spLocks noGrp="1"/>
          </p:cNvSpPr>
          <p:nvPr>
            <p:ph idx="1"/>
          </p:nvPr>
        </p:nvSpPr>
        <p:spPr>
          <a:xfrm>
            <a:off x="1066800" y="990600"/>
            <a:ext cx="7866888" cy="4876800"/>
          </a:xfrm>
        </p:spPr>
        <p:txBody>
          <a:bodyPr>
            <a:noAutofit/>
          </a:bodyPr>
          <a:lstStyle/>
          <a:p>
            <a:pPr algn="just">
              <a:buNone/>
            </a:pPr>
            <a:r>
              <a:rPr lang="en-US" sz="2000" b="1" dirty="0" smtClean="0">
                <a:solidFill>
                  <a:srgbClr val="C00000"/>
                </a:solidFill>
              </a:rPr>
              <a:t> AJ102.3.1 through AJ102.3.3</a:t>
            </a:r>
            <a:r>
              <a:rPr lang="en-US" sz="2000" dirty="0" smtClean="0">
                <a:solidFill>
                  <a:srgbClr val="C00000"/>
                </a:solidFill>
              </a:rPr>
              <a:t> Add the subsections as follows:</a:t>
            </a:r>
          </a:p>
          <a:p>
            <a:pPr algn="just"/>
            <a:r>
              <a:rPr lang="en-US" sz="2000" b="1" dirty="0" smtClean="0">
                <a:solidFill>
                  <a:srgbClr val="FF0000"/>
                </a:solidFill>
              </a:rPr>
              <a:t>MA</a:t>
            </a:r>
            <a:r>
              <a:rPr lang="en-US" sz="2000" b="1" dirty="0" smtClean="0"/>
              <a:t> </a:t>
            </a:r>
            <a:r>
              <a:rPr lang="en-US" sz="2000" b="1" dirty="0" smtClean="0">
                <a:solidFill>
                  <a:srgbClr val="C00000"/>
                </a:solidFill>
              </a:rPr>
              <a:t>AJ102.3.1 Adding or creating one or more sleeping rooms</a:t>
            </a:r>
            <a:r>
              <a:rPr lang="en-US" sz="2000" dirty="0" smtClean="0">
                <a:solidFill>
                  <a:srgbClr val="C00000"/>
                </a:solidFill>
              </a:rPr>
              <a:t>. </a:t>
            </a:r>
          </a:p>
          <a:p>
            <a:pPr algn="just"/>
            <a:r>
              <a:rPr lang="en-US" sz="2000" b="1" dirty="0" smtClean="0">
                <a:solidFill>
                  <a:srgbClr val="C00000"/>
                </a:solidFill>
              </a:rPr>
              <a:t>Single family dwelling</a:t>
            </a:r>
            <a:r>
              <a:rPr lang="en-US" sz="2000" dirty="0" smtClean="0">
                <a:solidFill>
                  <a:srgbClr val="C00000"/>
                </a:solidFill>
              </a:rPr>
              <a:t>.  </a:t>
            </a:r>
            <a:r>
              <a:rPr lang="en-US" sz="2000" dirty="0" smtClean="0">
                <a:solidFill>
                  <a:srgbClr val="FF0000"/>
                </a:solidFill>
              </a:rPr>
              <a:t>When one or more sleeping rooms are added or created to an existing dwelling, the entire dwelling shall be provided with smoke, heat and carbon monoxide protection.</a:t>
            </a:r>
          </a:p>
          <a:p>
            <a:pPr algn="just">
              <a:buNone/>
            </a:pPr>
            <a:endParaRPr lang="en-US" sz="2000" dirty="0" smtClean="0">
              <a:solidFill>
                <a:srgbClr val="FF0000"/>
              </a:solidFill>
            </a:endParaRPr>
          </a:p>
          <a:p>
            <a:pPr lvl="0" algn="just"/>
            <a:r>
              <a:rPr lang="en-US" sz="2000" b="1" dirty="0" smtClean="0">
                <a:solidFill>
                  <a:srgbClr val="C00000"/>
                </a:solidFill>
              </a:rPr>
              <a:t>Two-family dwelling.</a:t>
            </a:r>
            <a:r>
              <a:rPr lang="en-US" sz="2000" dirty="0" smtClean="0">
                <a:solidFill>
                  <a:srgbClr val="C00000"/>
                </a:solidFill>
              </a:rPr>
              <a:t>  </a:t>
            </a:r>
            <a:r>
              <a:rPr lang="en-US" sz="2000" dirty="0" smtClean="0">
                <a:solidFill>
                  <a:srgbClr val="FF0000"/>
                </a:solidFill>
              </a:rPr>
              <a:t>When one or more sleeping rooms are added or created to one </a:t>
            </a:r>
            <a:r>
              <a:rPr lang="en-US" sz="2000" i="1" dirty="0" smtClean="0">
                <a:solidFill>
                  <a:srgbClr val="FF0000"/>
                </a:solidFill>
              </a:rPr>
              <a:t>dwelling unit</a:t>
            </a:r>
            <a:r>
              <a:rPr lang="en-US" sz="2000" dirty="0" smtClean="0">
                <a:solidFill>
                  <a:srgbClr val="FF0000"/>
                </a:solidFill>
              </a:rPr>
              <a:t> that unit shall be provided with smoke, heat and carbon monoxide protection detectors.  When sleeping rooms are added or created to both units the entire building shall be provided with smoke, heat and carbon monoxide protection.</a:t>
            </a:r>
          </a:p>
          <a:p>
            <a:pPr lvl="0" algn="just">
              <a:buNone/>
            </a:pPr>
            <a:endParaRPr lang="en-US" sz="2000" dirty="0" smtClean="0">
              <a:solidFill>
                <a:srgbClr val="FF0000"/>
              </a:solidFill>
            </a:endParaRPr>
          </a:p>
          <a:p>
            <a:pPr lvl="0" algn="just"/>
            <a:r>
              <a:rPr lang="en-US" sz="2000" b="1" dirty="0" smtClean="0">
                <a:solidFill>
                  <a:srgbClr val="C00000"/>
                </a:solidFill>
              </a:rPr>
              <a:t>Townhouses dwelling unit.</a:t>
            </a:r>
            <a:r>
              <a:rPr lang="en-US" sz="2000" dirty="0" smtClean="0">
                <a:solidFill>
                  <a:srgbClr val="C00000"/>
                </a:solidFill>
              </a:rPr>
              <a:t> </a:t>
            </a:r>
            <a:r>
              <a:rPr lang="en-US" sz="2000" dirty="0" smtClean="0">
                <a:solidFill>
                  <a:srgbClr val="FF0000"/>
                </a:solidFill>
              </a:rPr>
              <a:t>When one or more sleeping rooms are added or created to an existing </a:t>
            </a:r>
            <a:r>
              <a:rPr lang="en-US" sz="2000" i="1" dirty="0" smtClean="0">
                <a:solidFill>
                  <a:srgbClr val="FF0000"/>
                </a:solidFill>
              </a:rPr>
              <a:t>dwelling unit</a:t>
            </a:r>
            <a:r>
              <a:rPr lang="en-US" sz="2000" dirty="0" smtClean="0">
                <a:solidFill>
                  <a:srgbClr val="FF0000"/>
                </a:solidFill>
              </a:rPr>
              <a:t>, the entire unit shall be provided with smoke, heat and carbon monoxide protection.</a:t>
            </a:r>
          </a:p>
          <a:p>
            <a:pPr algn="just"/>
            <a:endParaRPr lang="en-US" sz="2000" b="1" dirty="0" smtClean="0">
              <a:solidFill>
                <a:srgbClr val="FF0000"/>
              </a:solidFill>
            </a:endParaRPr>
          </a:p>
        </p:txBody>
      </p:sp>
      <p:graphicFrame>
        <p:nvGraphicFramePr>
          <p:cNvPr id="59394" name="Object 7"/>
          <p:cNvGraphicFramePr>
            <a:graphicFrameLocks noChangeAspect="1"/>
          </p:cNvGraphicFramePr>
          <p:nvPr/>
        </p:nvGraphicFramePr>
        <p:xfrm>
          <a:off x="8305800" y="5999652"/>
          <a:ext cx="609599" cy="577361"/>
        </p:xfrm>
        <a:graphic>
          <a:graphicData uri="http://schemas.openxmlformats.org/presentationml/2006/ole">
            <p:oleObj spid="_x0000_s329730" r:id="rId3" imgW="3333333" imgH="3153215" progId="">
              <p:embed/>
            </p:oleObj>
          </a:graphicData>
        </a:graphic>
      </p:graphicFrame>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563562"/>
          </a:xfrm>
        </p:spPr>
        <p:txBody>
          <a:bodyPr>
            <a:normAutofit fontScale="90000"/>
          </a:bodyPr>
          <a:lstStyle/>
          <a:p>
            <a:pPr algn="ctr"/>
            <a:r>
              <a:rPr lang="en-US" sz="2700" b="1" i="1" dirty="0" smtClean="0"/>
              <a:t/>
            </a:r>
            <a:br>
              <a:rPr lang="en-US" sz="2700" b="1" i="1" dirty="0" smtClean="0"/>
            </a:br>
            <a:r>
              <a:rPr lang="en-US" sz="4000" b="1" i="1" dirty="0" smtClean="0"/>
              <a:t>Transition to the Ninth Edition</a:t>
            </a:r>
            <a:r>
              <a:rPr lang="en-US" sz="3600" dirty="0" smtClean="0"/>
              <a:t/>
            </a:r>
            <a:br>
              <a:rPr lang="en-US" sz="3600" dirty="0" smtClean="0"/>
            </a:br>
            <a:r>
              <a:rPr lang="en-US" i="1" dirty="0" smtClean="0"/>
              <a:t> </a:t>
            </a:r>
            <a:endParaRPr lang="en-US" b="1" dirty="0"/>
          </a:p>
        </p:txBody>
      </p:sp>
      <p:sp>
        <p:nvSpPr>
          <p:cNvPr id="3" name="Content Placeholder 2"/>
          <p:cNvSpPr>
            <a:spLocks noGrp="1"/>
          </p:cNvSpPr>
          <p:nvPr>
            <p:ph idx="1"/>
          </p:nvPr>
        </p:nvSpPr>
        <p:spPr>
          <a:xfrm>
            <a:off x="1219200" y="990600"/>
            <a:ext cx="7714488" cy="4876800"/>
          </a:xfrm>
        </p:spPr>
        <p:txBody>
          <a:bodyPr>
            <a:noAutofit/>
          </a:bodyPr>
          <a:lstStyle/>
          <a:p>
            <a:pPr algn="just"/>
            <a:r>
              <a:rPr lang="en-US" sz="2000" b="1" dirty="0" smtClean="0">
                <a:solidFill>
                  <a:srgbClr val="FF0000"/>
                </a:solidFill>
              </a:rPr>
              <a:t>MA</a:t>
            </a:r>
            <a:r>
              <a:rPr lang="en-US" sz="2000" b="1" dirty="0" smtClean="0">
                <a:solidFill>
                  <a:srgbClr val="C00000"/>
                </a:solidFill>
              </a:rPr>
              <a:t> AJ102.3.2 Complete reconstruction.  </a:t>
            </a:r>
            <a:r>
              <a:rPr lang="en-US" sz="2000" dirty="0" smtClean="0">
                <a:solidFill>
                  <a:srgbClr val="FF0000"/>
                </a:solidFill>
              </a:rPr>
              <a:t>If a </a:t>
            </a:r>
            <a:r>
              <a:rPr lang="en-US" sz="2000" i="1" dirty="0" smtClean="0">
                <a:solidFill>
                  <a:srgbClr val="FF0000"/>
                </a:solidFill>
              </a:rPr>
              <a:t>dwelling</a:t>
            </a:r>
            <a:r>
              <a:rPr lang="en-US" sz="2000" dirty="0" smtClean="0">
                <a:solidFill>
                  <a:srgbClr val="FF0000"/>
                </a:solidFill>
              </a:rPr>
              <a:t> or townhouse building undergoes reconstruction such that more than 50% of walls and ceilings are open to framing, then the entire existing building shall be provided with smoke, heat and carbon monoxide protection.</a:t>
            </a:r>
          </a:p>
          <a:p>
            <a:pPr algn="just">
              <a:buNone/>
            </a:pPr>
            <a:endParaRPr lang="en-US" sz="2000" dirty="0" smtClean="0">
              <a:solidFill>
                <a:srgbClr val="FF0000"/>
              </a:solidFill>
            </a:endParaRPr>
          </a:p>
          <a:p>
            <a:pPr algn="just"/>
            <a:r>
              <a:rPr lang="en-US" sz="2000" b="1" dirty="0" smtClean="0">
                <a:solidFill>
                  <a:srgbClr val="FF0000"/>
                </a:solidFill>
              </a:rPr>
              <a:t>MA</a:t>
            </a:r>
            <a:r>
              <a:rPr lang="en-US" sz="2000" dirty="0" smtClean="0"/>
              <a:t> </a:t>
            </a:r>
            <a:r>
              <a:rPr lang="en-US" sz="2000" b="1" dirty="0" smtClean="0">
                <a:solidFill>
                  <a:srgbClr val="C00000"/>
                </a:solidFill>
              </a:rPr>
              <a:t>AJ102.3.3  Adding an attached garage.  </a:t>
            </a:r>
            <a:r>
              <a:rPr lang="en-US" sz="2000" dirty="0" smtClean="0">
                <a:solidFill>
                  <a:srgbClr val="FF0000"/>
                </a:solidFill>
              </a:rPr>
              <a:t>If a garage is created under or attached to an existing </a:t>
            </a:r>
            <a:r>
              <a:rPr lang="en-US" sz="2000" i="1" dirty="0" smtClean="0">
                <a:solidFill>
                  <a:srgbClr val="FF0000"/>
                </a:solidFill>
              </a:rPr>
              <a:t>dwelling unit</a:t>
            </a:r>
            <a:r>
              <a:rPr lang="en-US" sz="2000" dirty="0" smtClean="0">
                <a:solidFill>
                  <a:srgbClr val="FF0000"/>
                </a:solidFill>
              </a:rPr>
              <a:t>, a heat detector shall be provided in the garage, in accordance with R314.8.</a:t>
            </a:r>
          </a:p>
          <a:p>
            <a:pPr algn="just">
              <a:buNone/>
            </a:pPr>
            <a:endParaRPr lang="en-US" sz="2000" dirty="0" smtClean="0">
              <a:solidFill>
                <a:srgbClr val="FF0000"/>
              </a:solidFill>
            </a:endParaRPr>
          </a:p>
          <a:p>
            <a:pPr algn="just"/>
            <a:r>
              <a:rPr lang="en-US" sz="2000" b="1" dirty="0" smtClean="0">
                <a:solidFill>
                  <a:srgbClr val="C00000"/>
                </a:solidFill>
              </a:rPr>
              <a:t>AJ102.7.1</a:t>
            </a:r>
            <a:r>
              <a:rPr lang="en-US" sz="2000" dirty="0" smtClean="0">
                <a:solidFill>
                  <a:srgbClr val="C00000"/>
                </a:solidFill>
              </a:rPr>
              <a:t> Add subsection as follows:</a:t>
            </a:r>
          </a:p>
          <a:p>
            <a:pPr algn="just"/>
            <a:r>
              <a:rPr lang="en-US" sz="2000" b="1" dirty="0" smtClean="0">
                <a:solidFill>
                  <a:srgbClr val="FF0000"/>
                </a:solidFill>
              </a:rPr>
              <a:t>MA</a:t>
            </a:r>
            <a:r>
              <a:rPr lang="en-US" sz="2000" b="1" dirty="0" smtClean="0"/>
              <a:t> </a:t>
            </a:r>
            <a:r>
              <a:rPr lang="en-US" sz="2000" b="1" dirty="0" smtClean="0">
                <a:solidFill>
                  <a:srgbClr val="C00000"/>
                </a:solidFill>
              </a:rPr>
              <a:t>AJ102.7.1 Documentation of Compliance Alternatives</a:t>
            </a:r>
            <a:r>
              <a:rPr lang="en-US" sz="2000" dirty="0" smtClean="0">
                <a:solidFill>
                  <a:srgbClr val="C00000"/>
                </a:solidFill>
              </a:rPr>
              <a:t>. </a:t>
            </a:r>
            <a:r>
              <a:rPr lang="en-US" sz="2000" dirty="0" smtClean="0">
                <a:solidFill>
                  <a:srgbClr val="FF0000"/>
                </a:solidFill>
              </a:rPr>
              <a:t>The </a:t>
            </a:r>
            <a:r>
              <a:rPr lang="en-US" sz="2000" i="1" dirty="0" smtClean="0">
                <a:solidFill>
                  <a:srgbClr val="FF0000"/>
                </a:solidFill>
              </a:rPr>
              <a:t>building official </a:t>
            </a:r>
            <a:r>
              <a:rPr lang="en-US" sz="2000" dirty="0" smtClean="0">
                <a:solidFill>
                  <a:srgbClr val="FF0000"/>
                </a:solidFill>
              </a:rPr>
              <a:t>shall ensure that the BBRS is provided with information regarding </a:t>
            </a:r>
            <a:r>
              <a:rPr lang="en-US" sz="2000" strike="sngStrike" dirty="0" smtClean="0">
                <a:solidFill>
                  <a:srgbClr val="FF0000"/>
                </a:solidFill>
              </a:rPr>
              <a:t>the</a:t>
            </a:r>
            <a:r>
              <a:rPr lang="en-US" sz="2000" dirty="0" smtClean="0">
                <a:solidFill>
                  <a:srgbClr val="FF0000"/>
                </a:solidFill>
              </a:rPr>
              <a:t> any and all compliance alternatives accepted by the</a:t>
            </a:r>
            <a:r>
              <a:rPr lang="en-US" sz="2000" i="1" dirty="0" smtClean="0">
                <a:solidFill>
                  <a:srgbClr val="FF0000"/>
                </a:solidFill>
              </a:rPr>
              <a:t> building official</a:t>
            </a:r>
            <a:r>
              <a:rPr lang="en-US" sz="2000" dirty="0" smtClean="0">
                <a:solidFill>
                  <a:srgbClr val="FF0000"/>
                </a:solidFill>
              </a:rPr>
              <a:t> within two (2) weeks of acceptance.</a:t>
            </a:r>
          </a:p>
          <a:p>
            <a:pPr algn="just">
              <a:buNone/>
            </a:pPr>
            <a:endParaRPr lang="en-US" sz="2000" b="1" dirty="0" smtClean="0">
              <a:solidFill>
                <a:srgbClr val="FF0000"/>
              </a:solidFill>
            </a:endParaRPr>
          </a:p>
        </p:txBody>
      </p:sp>
      <p:graphicFrame>
        <p:nvGraphicFramePr>
          <p:cNvPr id="59394" name="Object 7"/>
          <p:cNvGraphicFramePr>
            <a:graphicFrameLocks noChangeAspect="1"/>
          </p:cNvGraphicFramePr>
          <p:nvPr/>
        </p:nvGraphicFramePr>
        <p:xfrm>
          <a:off x="8153400" y="6011740"/>
          <a:ext cx="609600" cy="577362"/>
        </p:xfrm>
        <a:graphic>
          <a:graphicData uri="http://schemas.openxmlformats.org/presentationml/2006/ole">
            <p:oleObj spid="_x0000_s330754" r:id="rId3" imgW="3333333" imgH="3153215" progId="">
              <p:embed/>
            </p:oleObj>
          </a:graphicData>
        </a:graphic>
      </p:graphicFrame>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487362"/>
          </a:xfrm>
        </p:spPr>
        <p:txBody>
          <a:bodyPr>
            <a:normAutofit fontScale="90000"/>
          </a:bodyPr>
          <a:lstStyle/>
          <a:p>
            <a:pPr algn="ctr"/>
            <a:r>
              <a:rPr lang="en-US" sz="2700" b="1" i="1" dirty="0" smtClean="0"/>
              <a:t/>
            </a:r>
            <a:br>
              <a:rPr lang="en-US" sz="2700" b="1" i="1" dirty="0" smtClean="0"/>
            </a:br>
            <a:r>
              <a:rPr lang="en-US" sz="4000" b="1" i="1" dirty="0" smtClean="0"/>
              <a:t>Transition to the Ninth Edition</a:t>
            </a:r>
            <a:r>
              <a:rPr lang="en-US" sz="3600" dirty="0" smtClean="0"/>
              <a:t/>
            </a:r>
            <a:br>
              <a:rPr lang="en-US" sz="3600" dirty="0" smtClean="0"/>
            </a:br>
            <a:r>
              <a:rPr lang="en-US" i="1" dirty="0" smtClean="0"/>
              <a:t> </a:t>
            </a:r>
            <a:endParaRPr lang="en-US" b="1" dirty="0"/>
          </a:p>
        </p:txBody>
      </p:sp>
      <p:sp>
        <p:nvSpPr>
          <p:cNvPr id="3" name="Content Placeholder 2"/>
          <p:cNvSpPr>
            <a:spLocks noGrp="1"/>
          </p:cNvSpPr>
          <p:nvPr>
            <p:ph idx="1"/>
          </p:nvPr>
        </p:nvSpPr>
        <p:spPr>
          <a:xfrm>
            <a:off x="990600" y="914400"/>
            <a:ext cx="7943088" cy="5334000"/>
          </a:xfrm>
        </p:spPr>
        <p:txBody>
          <a:bodyPr>
            <a:noAutofit/>
          </a:bodyPr>
          <a:lstStyle/>
          <a:p>
            <a:pPr algn="just"/>
            <a:r>
              <a:rPr lang="en-US" sz="2000" b="1" dirty="0" smtClean="0">
                <a:solidFill>
                  <a:srgbClr val="FF0000"/>
                </a:solidFill>
              </a:rPr>
              <a:t>MA</a:t>
            </a:r>
            <a:r>
              <a:rPr lang="en-US" sz="2000" b="1" dirty="0" smtClean="0">
                <a:solidFill>
                  <a:srgbClr val="C00000"/>
                </a:solidFill>
              </a:rPr>
              <a:t> R314.8.1 Heat Detector Placement. </a:t>
            </a:r>
            <a:r>
              <a:rPr lang="en-US" sz="2000" dirty="0" smtClean="0">
                <a:solidFill>
                  <a:srgbClr val="FF0000"/>
                </a:solidFill>
              </a:rPr>
              <a:t>For flat-finished ceilings, the heat detector shall be placed on or near the center of the garage ceiling. For sloped ceilings having a rise to run of greater than one foot in eight feet (305 mm in 2438 mm), the heat detector shall be placed in the approximate center of the vaulted ceiling but no closer than four inches (102 mm) to any wall.  Heat detection shall be listed in accordance with UL 521 or UL 539.</a:t>
            </a:r>
          </a:p>
          <a:p>
            <a:pPr algn="just">
              <a:buNone/>
            </a:pPr>
            <a:endParaRPr lang="en-US" sz="2000" dirty="0" smtClean="0">
              <a:solidFill>
                <a:srgbClr val="FF0000"/>
              </a:solidFill>
            </a:endParaRPr>
          </a:p>
          <a:p>
            <a:pPr algn="just">
              <a:buNone/>
            </a:pPr>
            <a:r>
              <a:rPr lang="en-US" sz="2000" b="1" dirty="0" smtClean="0">
                <a:solidFill>
                  <a:srgbClr val="C00000"/>
                </a:solidFill>
              </a:rPr>
              <a:t>	</a:t>
            </a:r>
            <a:r>
              <a:rPr lang="en-US" sz="2000" b="1" dirty="0" smtClean="0">
                <a:solidFill>
                  <a:srgbClr val="FF0000"/>
                </a:solidFill>
              </a:rPr>
              <a:t>MA</a:t>
            </a:r>
            <a:r>
              <a:rPr lang="en-US" sz="2000" b="1" dirty="0" smtClean="0">
                <a:solidFill>
                  <a:srgbClr val="C00000"/>
                </a:solidFill>
              </a:rPr>
              <a:t> R314.9  Common areas.  </a:t>
            </a:r>
            <a:r>
              <a:rPr lang="en-US" sz="2000" dirty="0" smtClean="0">
                <a:solidFill>
                  <a:srgbClr val="FF0000"/>
                </a:solidFill>
              </a:rPr>
              <a:t>All common areas including basements and hallways/stairways in two family dwellings shall have smoke detector protection.  Each detection device shall activate an alarm that provides audible notification installed in accordance with NFPA 72-2013: 18.4.5.</a:t>
            </a:r>
            <a:endParaRPr lang="en-US" sz="2000" b="1" dirty="0" smtClean="0">
              <a:solidFill>
                <a:srgbClr val="FF0000"/>
              </a:solidFill>
            </a:endParaRPr>
          </a:p>
        </p:txBody>
      </p:sp>
      <p:graphicFrame>
        <p:nvGraphicFramePr>
          <p:cNvPr id="59394" name="Object 7"/>
          <p:cNvGraphicFramePr>
            <a:graphicFrameLocks noChangeAspect="1"/>
          </p:cNvGraphicFramePr>
          <p:nvPr/>
        </p:nvGraphicFramePr>
        <p:xfrm>
          <a:off x="7924800" y="5771051"/>
          <a:ext cx="609600" cy="577362"/>
        </p:xfrm>
        <a:graphic>
          <a:graphicData uri="http://schemas.openxmlformats.org/presentationml/2006/ole">
            <p:oleObj spid="_x0000_s332802" r:id="rId3" imgW="3333333" imgH="3153215" progId="">
              <p:embed/>
            </p:oleObj>
          </a:graphicData>
        </a:graphic>
      </p:graphicFrame>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792162"/>
          </a:xfrm>
        </p:spPr>
        <p:txBody>
          <a:bodyPr>
            <a:normAutofit fontScale="90000"/>
          </a:bodyPr>
          <a:lstStyle/>
          <a:p>
            <a:pPr algn="ctr"/>
            <a:r>
              <a:rPr lang="en-US" sz="2700" b="1" i="1" dirty="0" smtClean="0"/>
              <a:t/>
            </a:r>
            <a:br>
              <a:rPr lang="en-US" sz="2700" b="1" i="1" dirty="0" smtClean="0"/>
            </a:br>
            <a:r>
              <a:rPr lang="en-US" sz="4000" b="1" i="1" dirty="0" smtClean="0"/>
              <a:t>Transition to the Ninth Edition</a:t>
            </a:r>
            <a:r>
              <a:rPr lang="en-US" sz="3600" dirty="0" smtClean="0"/>
              <a:t/>
            </a:r>
            <a:br>
              <a:rPr lang="en-US" sz="3600" dirty="0" smtClean="0"/>
            </a:br>
            <a:r>
              <a:rPr lang="en-US" i="1" dirty="0" smtClean="0"/>
              <a:t> </a:t>
            </a:r>
            <a:endParaRPr lang="en-US" b="1" dirty="0"/>
          </a:p>
        </p:txBody>
      </p:sp>
      <p:sp>
        <p:nvSpPr>
          <p:cNvPr id="3" name="Content Placeholder 2"/>
          <p:cNvSpPr>
            <a:spLocks noGrp="1"/>
          </p:cNvSpPr>
          <p:nvPr>
            <p:ph idx="1"/>
          </p:nvPr>
        </p:nvSpPr>
        <p:spPr>
          <a:xfrm>
            <a:off x="1066800" y="1371600"/>
            <a:ext cx="7866888" cy="4495800"/>
          </a:xfrm>
        </p:spPr>
        <p:txBody>
          <a:bodyPr>
            <a:normAutofit fontScale="85000" lnSpcReduction="10000"/>
          </a:bodyPr>
          <a:lstStyle/>
          <a:p>
            <a:pPr algn="just"/>
            <a:r>
              <a:rPr lang="en-US" sz="2800" b="1" dirty="0" smtClean="0">
                <a:solidFill>
                  <a:srgbClr val="C00000"/>
                </a:solidFill>
              </a:rPr>
              <a:t>Carbon Monoxide Alarms R315 - </a:t>
            </a:r>
            <a:r>
              <a:rPr lang="en-US" sz="2800" dirty="0" smtClean="0"/>
              <a:t>Carbon monoxide alarms require connection to the house wiring system with battery backup.  Exterior work such as roofing, sliding, windows, doors, and decks and porch additions no longer trigger the carbon monoxide alarm  provisions for existing buildings. An attached garage is one criterion for requiring carbon monoxide alarms, but only if the garage has an opening into the dwelling.  A carbon monoxide alarm is required in bedrooms when there is a fuel-fired appliance in the bedroom and adjoining bathroom. Carbon Monoxide detection systems only require detectors installed in the locations prescribed by the code and not those locations described in NFPA 720.</a:t>
            </a:r>
            <a:endParaRPr lang="en-US" sz="2800" b="1" dirty="0" smtClean="0"/>
          </a:p>
        </p:txBody>
      </p:sp>
      <p:graphicFrame>
        <p:nvGraphicFramePr>
          <p:cNvPr id="59394" name="Object 7"/>
          <p:cNvGraphicFramePr>
            <a:graphicFrameLocks noChangeAspect="1"/>
          </p:cNvGraphicFramePr>
          <p:nvPr/>
        </p:nvGraphicFramePr>
        <p:xfrm>
          <a:off x="8013764" y="5943600"/>
          <a:ext cx="749235" cy="709613"/>
        </p:xfrm>
        <a:graphic>
          <a:graphicData uri="http://schemas.openxmlformats.org/presentationml/2006/ole">
            <p:oleObj spid="_x0000_s208898" r:id="rId3" imgW="3333333" imgH="3153215" progId="">
              <p:embed/>
            </p:oleObj>
          </a:graphicData>
        </a:graphic>
      </p:graphicFrame>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487362"/>
          </a:xfrm>
        </p:spPr>
        <p:txBody>
          <a:bodyPr>
            <a:normAutofit fontScale="90000"/>
          </a:bodyPr>
          <a:lstStyle/>
          <a:p>
            <a:pPr algn="ctr"/>
            <a:r>
              <a:rPr lang="en-US" sz="2700" b="1" i="1" dirty="0" smtClean="0"/>
              <a:t/>
            </a:r>
            <a:br>
              <a:rPr lang="en-US" sz="2700" b="1" i="1" dirty="0" smtClean="0"/>
            </a:br>
            <a:r>
              <a:rPr lang="en-US" sz="4000" b="1" i="1" dirty="0" smtClean="0"/>
              <a:t>Transition to the Ninth Edition</a:t>
            </a:r>
            <a:r>
              <a:rPr lang="en-US" sz="3600" dirty="0" smtClean="0"/>
              <a:t/>
            </a:r>
            <a:br>
              <a:rPr lang="en-US" sz="3600" dirty="0" smtClean="0"/>
            </a:br>
            <a:r>
              <a:rPr lang="en-US" i="1" dirty="0" smtClean="0"/>
              <a:t> </a:t>
            </a:r>
            <a:endParaRPr lang="en-US" b="1" dirty="0"/>
          </a:p>
        </p:txBody>
      </p:sp>
      <p:sp>
        <p:nvSpPr>
          <p:cNvPr id="3" name="Content Placeholder 2"/>
          <p:cNvSpPr>
            <a:spLocks noGrp="1"/>
          </p:cNvSpPr>
          <p:nvPr>
            <p:ph idx="1"/>
          </p:nvPr>
        </p:nvSpPr>
        <p:spPr>
          <a:xfrm>
            <a:off x="1066800" y="838200"/>
            <a:ext cx="7866888" cy="5257800"/>
          </a:xfrm>
        </p:spPr>
        <p:txBody>
          <a:bodyPr>
            <a:normAutofit fontScale="70000" lnSpcReduction="20000"/>
          </a:bodyPr>
          <a:lstStyle/>
          <a:p>
            <a:pPr algn="just"/>
            <a:r>
              <a:rPr lang="en-US" sz="2800" b="1" dirty="0" smtClean="0">
                <a:solidFill>
                  <a:srgbClr val="C00000"/>
                </a:solidFill>
              </a:rPr>
              <a:t>Thermal Barrier R316.4 - </a:t>
            </a:r>
            <a:r>
              <a:rPr lang="en-US" sz="2800" dirty="0" smtClean="0"/>
              <a:t>23/32-inch wood structural panels satisfy the thermal barrier requirements for foam plastic insulation.</a:t>
            </a:r>
          </a:p>
          <a:p>
            <a:pPr algn="just"/>
            <a:endParaRPr lang="en-US" sz="2800" dirty="0" smtClean="0"/>
          </a:p>
          <a:p>
            <a:pPr algn="just"/>
            <a:r>
              <a:rPr lang="en-US" sz="2800" b="1" dirty="0" smtClean="0">
                <a:solidFill>
                  <a:srgbClr val="FF0000"/>
                </a:solidFill>
              </a:rPr>
              <a:t>MA</a:t>
            </a:r>
            <a:r>
              <a:rPr lang="en-US" sz="2800" b="1" dirty="0" smtClean="0">
                <a:solidFill>
                  <a:srgbClr val="C00000"/>
                </a:solidFill>
              </a:rPr>
              <a:t> R319.1 Address identification. </a:t>
            </a:r>
            <a:r>
              <a:rPr lang="en-US" sz="2800" dirty="0" smtClean="0">
                <a:solidFill>
                  <a:srgbClr val="C00000"/>
                </a:solidFill>
              </a:rPr>
              <a:t> </a:t>
            </a:r>
            <a:r>
              <a:rPr lang="en-US" sz="2800" dirty="0" smtClean="0">
                <a:solidFill>
                  <a:srgbClr val="FF0000"/>
                </a:solidFill>
              </a:rPr>
              <a:t>See M.G.L. c. 148 §59 and applicable provisions of 527 CMR.</a:t>
            </a:r>
          </a:p>
          <a:p>
            <a:pPr algn="just"/>
            <a:r>
              <a:rPr lang="en-US" sz="2800" b="1" dirty="0" smtClean="0">
                <a:solidFill>
                  <a:srgbClr val="FF0000"/>
                </a:solidFill>
              </a:rPr>
              <a:t>MA</a:t>
            </a:r>
            <a:r>
              <a:rPr lang="en-US" sz="2800" b="1" dirty="0" smtClean="0"/>
              <a:t> </a:t>
            </a:r>
            <a:r>
              <a:rPr lang="en-US" sz="2800" b="1" dirty="0" smtClean="0">
                <a:solidFill>
                  <a:srgbClr val="C00000"/>
                </a:solidFill>
              </a:rPr>
              <a:t>R320.1</a:t>
            </a:r>
            <a:r>
              <a:rPr lang="en-US" sz="2800" dirty="0" smtClean="0">
                <a:solidFill>
                  <a:srgbClr val="C00000"/>
                </a:solidFill>
              </a:rPr>
              <a:t> Replace the section as follows:</a:t>
            </a:r>
          </a:p>
          <a:p>
            <a:pPr algn="just"/>
            <a:r>
              <a:rPr lang="en-US" sz="2800" b="1" dirty="0" smtClean="0">
                <a:solidFill>
                  <a:srgbClr val="FF0000"/>
                </a:solidFill>
              </a:rPr>
              <a:t>MA</a:t>
            </a:r>
            <a:r>
              <a:rPr lang="en-US" sz="2800" b="1" dirty="0" smtClean="0">
                <a:solidFill>
                  <a:srgbClr val="C00000"/>
                </a:solidFill>
              </a:rPr>
              <a:t> R320.1 Scope.   </a:t>
            </a:r>
            <a:r>
              <a:rPr lang="en-US" sz="2800" dirty="0" smtClean="0">
                <a:solidFill>
                  <a:srgbClr val="FF0000"/>
                </a:solidFill>
              </a:rPr>
              <a:t>For </a:t>
            </a:r>
            <a:r>
              <a:rPr lang="en-US" sz="2800" i="1" dirty="0" smtClean="0">
                <a:solidFill>
                  <a:srgbClr val="FF0000"/>
                </a:solidFill>
              </a:rPr>
              <a:t>townhouses </a:t>
            </a:r>
            <a:r>
              <a:rPr lang="en-US" sz="2800" dirty="0" smtClean="0">
                <a:solidFill>
                  <a:srgbClr val="FF0000"/>
                </a:solidFill>
              </a:rPr>
              <a:t>see 521 CMR.</a:t>
            </a:r>
          </a:p>
          <a:p>
            <a:pPr algn="just"/>
            <a:r>
              <a:rPr lang="en-US" sz="2800" b="1" dirty="0" smtClean="0">
                <a:solidFill>
                  <a:srgbClr val="FF0000"/>
                </a:solidFill>
              </a:rPr>
              <a:t>MA</a:t>
            </a:r>
            <a:r>
              <a:rPr lang="en-US" sz="2800" dirty="0" smtClean="0">
                <a:solidFill>
                  <a:srgbClr val="C00000"/>
                </a:solidFill>
              </a:rPr>
              <a:t> </a:t>
            </a:r>
            <a:r>
              <a:rPr lang="en-US" sz="2800" b="1" dirty="0" smtClean="0">
                <a:solidFill>
                  <a:srgbClr val="C00000"/>
                </a:solidFill>
              </a:rPr>
              <a:t>R320.1.1</a:t>
            </a:r>
            <a:r>
              <a:rPr lang="en-US" sz="2800" dirty="0" smtClean="0">
                <a:solidFill>
                  <a:srgbClr val="C00000"/>
                </a:solidFill>
              </a:rPr>
              <a:t> Delete subsection</a:t>
            </a:r>
          </a:p>
          <a:p>
            <a:pPr algn="just"/>
            <a:r>
              <a:rPr lang="en-US" sz="2800" b="1" dirty="0" smtClean="0">
                <a:solidFill>
                  <a:srgbClr val="FF0000"/>
                </a:solidFill>
              </a:rPr>
              <a:t>MA</a:t>
            </a:r>
            <a:r>
              <a:rPr lang="en-US" sz="2800" dirty="0" smtClean="0"/>
              <a:t> </a:t>
            </a:r>
            <a:r>
              <a:rPr lang="en-US" sz="2800" b="1" dirty="0" smtClean="0">
                <a:solidFill>
                  <a:srgbClr val="C00000"/>
                </a:solidFill>
              </a:rPr>
              <a:t>R321.1 through R321.3</a:t>
            </a:r>
            <a:r>
              <a:rPr lang="en-US" sz="2800" dirty="0" smtClean="0">
                <a:solidFill>
                  <a:srgbClr val="C00000"/>
                </a:solidFill>
              </a:rPr>
              <a:t> Revise the sections as follows:</a:t>
            </a:r>
          </a:p>
          <a:p>
            <a:pPr algn="just"/>
            <a:r>
              <a:rPr lang="en-US" sz="2800" b="1" dirty="0" smtClean="0">
                <a:solidFill>
                  <a:srgbClr val="FF0000"/>
                </a:solidFill>
              </a:rPr>
              <a:t>MA</a:t>
            </a:r>
            <a:r>
              <a:rPr lang="en-US" sz="2800" b="1" dirty="0" smtClean="0">
                <a:solidFill>
                  <a:srgbClr val="C00000"/>
                </a:solidFill>
              </a:rPr>
              <a:t> R321.1 Elevators. </a:t>
            </a:r>
            <a:r>
              <a:rPr lang="en-US" sz="2800" dirty="0" smtClean="0">
                <a:solidFill>
                  <a:srgbClr val="FF0000"/>
                </a:solidFill>
              </a:rPr>
              <a:t>Where provided, passenger elevators, limited- use and limited-application elevators or private residence elevators shall comply with 524 CMR.</a:t>
            </a:r>
          </a:p>
          <a:p>
            <a:pPr algn="just"/>
            <a:r>
              <a:rPr lang="en-US" sz="2800" b="1" dirty="0" smtClean="0">
                <a:solidFill>
                  <a:srgbClr val="FF0000"/>
                </a:solidFill>
              </a:rPr>
              <a:t>MA</a:t>
            </a:r>
            <a:r>
              <a:rPr lang="en-US" sz="2800" dirty="0" smtClean="0">
                <a:solidFill>
                  <a:srgbClr val="C00000"/>
                </a:solidFill>
              </a:rPr>
              <a:t> </a:t>
            </a:r>
            <a:r>
              <a:rPr lang="en-US" sz="2800" b="1" dirty="0" smtClean="0">
                <a:solidFill>
                  <a:srgbClr val="C00000"/>
                </a:solidFill>
              </a:rPr>
              <a:t>R321.2 Platform lifts. </a:t>
            </a:r>
            <a:r>
              <a:rPr lang="en-US" sz="2800" dirty="0" smtClean="0">
                <a:solidFill>
                  <a:srgbClr val="FF0000"/>
                </a:solidFill>
              </a:rPr>
              <a:t>Where provided, platform lifts shall comply with 524 CMR.</a:t>
            </a:r>
          </a:p>
          <a:p>
            <a:pPr algn="just"/>
            <a:r>
              <a:rPr lang="en-US" sz="2800" b="1" dirty="0" smtClean="0">
                <a:solidFill>
                  <a:srgbClr val="FF0000"/>
                </a:solidFill>
              </a:rPr>
              <a:t>MA</a:t>
            </a:r>
            <a:r>
              <a:rPr lang="en-US" sz="2800" dirty="0" smtClean="0">
                <a:solidFill>
                  <a:srgbClr val="C00000"/>
                </a:solidFill>
              </a:rPr>
              <a:t> </a:t>
            </a:r>
            <a:r>
              <a:rPr lang="en-US" sz="2800" b="1" dirty="0" smtClean="0">
                <a:solidFill>
                  <a:srgbClr val="C00000"/>
                </a:solidFill>
              </a:rPr>
              <a:t>R321.3 Accessibility. </a:t>
            </a:r>
            <a:r>
              <a:rPr lang="en-US" sz="2800" dirty="0" smtClean="0">
                <a:solidFill>
                  <a:srgbClr val="FF0000"/>
                </a:solidFill>
              </a:rPr>
              <a:t>Elevators or platform lifts that are part of an accessible route required by Chapter 11 of the </a:t>
            </a:r>
            <a:r>
              <a:rPr lang="en-US" sz="2800" i="1" dirty="0" smtClean="0">
                <a:solidFill>
                  <a:srgbClr val="FF0000"/>
                </a:solidFill>
              </a:rPr>
              <a:t>International Building Code</a:t>
            </a:r>
            <a:r>
              <a:rPr lang="en-US" sz="2800" dirty="0" smtClean="0">
                <a:solidFill>
                  <a:srgbClr val="FF0000"/>
                </a:solidFill>
              </a:rPr>
              <a:t>, shall comply with 524 CMR.</a:t>
            </a:r>
          </a:p>
          <a:p>
            <a:pPr algn="just"/>
            <a:endParaRPr lang="en-US" sz="2800" b="1" dirty="0" smtClean="0"/>
          </a:p>
        </p:txBody>
      </p:sp>
      <p:graphicFrame>
        <p:nvGraphicFramePr>
          <p:cNvPr id="59394" name="Object 7"/>
          <p:cNvGraphicFramePr>
            <a:graphicFrameLocks noChangeAspect="1"/>
          </p:cNvGraphicFramePr>
          <p:nvPr/>
        </p:nvGraphicFramePr>
        <p:xfrm>
          <a:off x="8153400" y="5851281"/>
          <a:ext cx="685800" cy="649532"/>
        </p:xfrm>
        <a:graphic>
          <a:graphicData uri="http://schemas.openxmlformats.org/presentationml/2006/ole">
            <p:oleObj spid="_x0000_s209922" r:id="rId3" imgW="3333333" imgH="3153215" progId="">
              <p:embed/>
            </p:oleObj>
          </a:graphicData>
        </a:graphic>
      </p:graphicFrame>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487362"/>
          </a:xfrm>
        </p:spPr>
        <p:txBody>
          <a:bodyPr>
            <a:normAutofit fontScale="90000"/>
          </a:bodyPr>
          <a:lstStyle/>
          <a:p>
            <a:pPr algn="ctr"/>
            <a:r>
              <a:rPr lang="en-US" sz="2700" b="1" i="1" dirty="0" smtClean="0"/>
              <a:t/>
            </a:r>
            <a:br>
              <a:rPr lang="en-US" sz="2700" b="1" i="1" dirty="0" smtClean="0"/>
            </a:br>
            <a:r>
              <a:rPr lang="en-US" sz="4000" b="1" i="1" dirty="0" smtClean="0"/>
              <a:t>Transition to the Ninth Edition</a:t>
            </a:r>
            <a:r>
              <a:rPr lang="en-US" sz="3600" dirty="0" smtClean="0"/>
              <a:t/>
            </a:r>
            <a:br>
              <a:rPr lang="en-US" sz="3600" dirty="0" smtClean="0"/>
            </a:br>
            <a:r>
              <a:rPr lang="en-US" i="1" dirty="0" smtClean="0"/>
              <a:t> </a:t>
            </a:r>
            <a:endParaRPr lang="en-US" b="1" dirty="0"/>
          </a:p>
        </p:txBody>
      </p:sp>
      <p:sp>
        <p:nvSpPr>
          <p:cNvPr id="3" name="Content Placeholder 2"/>
          <p:cNvSpPr>
            <a:spLocks noGrp="1"/>
          </p:cNvSpPr>
          <p:nvPr>
            <p:ph idx="1"/>
          </p:nvPr>
        </p:nvSpPr>
        <p:spPr>
          <a:xfrm>
            <a:off x="1066800" y="914400"/>
            <a:ext cx="7866888" cy="4953000"/>
          </a:xfrm>
        </p:spPr>
        <p:txBody>
          <a:bodyPr>
            <a:normAutofit fontScale="92500" lnSpcReduction="10000"/>
          </a:bodyPr>
          <a:lstStyle/>
          <a:p>
            <a:pPr algn="just"/>
            <a:r>
              <a:rPr lang="en-US" sz="2800" b="1" dirty="0" smtClean="0">
                <a:solidFill>
                  <a:srgbClr val="C00000"/>
                </a:solidFill>
              </a:rPr>
              <a:t>Flood Hazards R322.1, R322.2 - </a:t>
            </a:r>
            <a:r>
              <a:rPr lang="en-US" sz="2800" dirty="0" smtClean="0"/>
              <a:t>Section R322.1 is modified to emphasize that the provision applies to existing buildings in flood hazard areas where 50% or more of the structure has damage and requires restoration. Section R322.2 limits the minimum elevation allowed for dwellings in flood hazard areas and defines a Coastal A Zone.</a:t>
            </a:r>
            <a:r>
              <a:rPr lang="en-US" sz="2800" b="1" dirty="0" smtClean="0">
                <a:solidFill>
                  <a:srgbClr val="C00000"/>
                </a:solidFill>
              </a:rPr>
              <a:t> </a:t>
            </a:r>
          </a:p>
          <a:p>
            <a:pPr algn="just"/>
            <a:r>
              <a:rPr lang="en-US" sz="2800" b="1" dirty="0" smtClean="0">
                <a:solidFill>
                  <a:srgbClr val="C00000"/>
                </a:solidFill>
              </a:rPr>
              <a:t>Coastal High-Hazard Areas R322.3 - </a:t>
            </a:r>
            <a:r>
              <a:rPr lang="en-US" sz="2800" dirty="0" smtClean="0"/>
              <a:t>Coastal A Zones are defined and an exception for foundation types in Coastal A Zones is added.</a:t>
            </a:r>
          </a:p>
          <a:p>
            <a:pPr algn="just"/>
            <a:r>
              <a:rPr lang="en-US" sz="2800" dirty="0" smtClean="0">
                <a:solidFill>
                  <a:srgbClr val="FF0000"/>
                </a:solidFill>
              </a:rPr>
              <a:t>There are numerous changes to this section identified on pages 50 – 58 in MA amendments.</a:t>
            </a:r>
          </a:p>
          <a:p>
            <a:pPr algn="just"/>
            <a:endParaRPr lang="en-US" sz="2800" dirty="0" smtClean="0"/>
          </a:p>
          <a:p>
            <a:pPr algn="just"/>
            <a:endParaRPr lang="en-US" sz="2800" b="1" dirty="0" smtClean="0"/>
          </a:p>
        </p:txBody>
      </p:sp>
      <p:graphicFrame>
        <p:nvGraphicFramePr>
          <p:cNvPr id="59394" name="Object 7"/>
          <p:cNvGraphicFramePr>
            <a:graphicFrameLocks noChangeAspect="1"/>
          </p:cNvGraphicFramePr>
          <p:nvPr/>
        </p:nvGraphicFramePr>
        <p:xfrm>
          <a:off x="8077200" y="5851281"/>
          <a:ext cx="685800" cy="649532"/>
        </p:xfrm>
        <a:graphic>
          <a:graphicData uri="http://schemas.openxmlformats.org/presentationml/2006/ole">
            <p:oleObj spid="_x0000_s335874" r:id="rId3" imgW="3333333" imgH="3153215" progId="">
              <p:embed/>
            </p:oleObj>
          </a:graphicData>
        </a:graphic>
      </p:graphicFrame>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715962"/>
          </a:xfrm>
        </p:spPr>
        <p:txBody>
          <a:bodyPr>
            <a:normAutofit fontScale="90000"/>
          </a:bodyPr>
          <a:lstStyle/>
          <a:p>
            <a:pPr algn="ctr"/>
            <a:r>
              <a:rPr lang="en-US" sz="2700" b="1" i="1" dirty="0" smtClean="0"/>
              <a:t/>
            </a:r>
            <a:br>
              <a:rPr lang="en-US" sz="2700" b="1" i="1" dirty="0" smtClean="0"/>
            </a:br>
            <a:r>
              <a:rPr lang="en-US" sz="4000" b="1" i="1" dirty="0" smtClean="0"/>
              <a:t>Transition to the Ninth Edition</a:t>
            </a:r>
            <a:r>
              <a:rPr lang="en-US" sz="3600" dirty="0" smtClean="0"/>
              <a:t/>
            </a:r>
            <a:br>
              <a:rPr lang="en-US" sz="3600" dirty="0" smtClean="0"/>
            </a:br>
            <a:r>
              <a:rPr lang="en-US" i="1" dirty="0" smtClean="0"/>
              <a:t> </a:t>
            </a:r>
            <a:endParaRPr lang="en-US" b="1" dirty="0"/>
          </a:p>
        </p:txBody>
      </p:sp>
      <p:sp>
        <p:nvSpPr>
          <p:cNvPr id="3" name="Content Placeholder 2"/>
          <p:cNvSpPr>
            <a:spLocks noGrp="1"/>
          </p:cNvSpPr>
          <p:nvPr>
            <p:ph idx="1"/>
          </p:nvPr>
        </p:nvSpPr>
        <p:spPr>
          <a:xfrm>
            <a:off x="1066800" y="1143000"/>
            <a:ext cx="7866888" cy="4724400"/>
          </a:xfrm>
        </p:spPr>
        <p:txBody>
          <a:bodyPr>
            <a:normAutofit fontScale="92500"/>
          </a:bodyPr>
          <a:lstStyle/>
          <a:p>
            <a:pPr algn="just"/>
            <a:r>
              <a:rPr lang="en-US" sz="2800" b="1" dirty="0" smtClean="0">
                <a:solidFill>
                  <a:srgbClr val="C00000"/>
                </a:solidFill>
              </a:rPr>
              <a:t>R324.3</a:t>
            </a:r>
            <a:r>
              <a:rPr lang="en-US" sz="2800" dirty="0" smtClean="0">
                <a:solidFill>
                  <a:srgbClr val="C00000"/>
                </a:solidFill>
              </a:rPr>
              <a:t> Replace the section as follows:</a:t>
            </a:r>
          </a:p>
          <a:p>
            <a:pPr algn="just"/>
            <a:r>
              <a:rPr lang="en-US" sz="2800" b="1" dirty="0" smtClean="0">
                <a:solidFill>
                  <a:srgbClr val="FF0000"/>
                </a:solidFill>
              </a:rPr>
              <a:t>MA</a:t>
            </a:r>
            <a:r>
              <a:rPr lang="en-US" sz="2800" dirty="0" smtClean="0">
                <a:solidFill>
                  <a:srgbClr val="C00000"/>
                </a:solidFill>
              </a:rPr>
              <a:t> </a:t>
            </a:r>
            <a:r>
              <a:rPr lang="en-US" sz="2800" b="1" dirty="0" smtClean="0">
                <a:solidFill>
                  <a:srgbClr val="C00000"/>
                </a:solidFill>
              </a:rPr>
              <a:t>R324.3 Photovoltaic systems.</a:t>
            </a:r>
            <a:r>
              <a:rPr lang="en-US" sz="2800" dirty="0" smtClean="0">
                <a:solidFill>
                  <a:srgbClr val="C00000"/>
                </a:solidFill>
              </a:rPr>
              <a:t> </a:t>
            </a:r>
            <a:r>
              <a:rPr lang="en-US" sz="2800" dirty="0" smtClean="0"/>
              <a:t>Photovoltaic systems shall be designed and installed in accordance </a:t>
            </a:r>
            <a:r>
              <a:rPr lang="en-US" sz="2800" dirty="0" smtClean="0">
                <a:solidFill>
                  <a:srgbClr val="FF0000"/>
                </a:solidFill>
              </a:rPr>
              <a:t>all governing loading conditions, fire protection, energy conservation and weatherization requirements dictated by this code and the electrical requirements of 527 CMR and those of the manufacturer.  </a:t>
            </a:r>
          </a:p>
          <a:p>
            <a:pPr algn="just"/>
            <a:endParaRPr lang="en-US" sz="2800" b="1" dirty="0" smtClean="0">
              <a:solidFill>
                <a:srgbClr val="C00000"/>
              </a:solidFill>
            </a:endParaRPr>
          </a:p>
          <a:p>
            <a:pPr algn="just"/>
            <a:r>
              <a:rPr lang="en-US" sz="2800" b="1" dirty="0" smtClean="0">
                <a:solidFill>
                  <a:srgbClr val="C00000"/>
                </a:solidFill>
              </a:rPr>
              <a:t>Mezzanines R325 - </a:t>
            </a:r>
            <a:r>
              <a:rPr lang="en-US" sz="2800" dirty="0" smtClean="0"/>
              <a:t>New provisions place limitations on the construction of mezzanines related to ceiling height and openings consistent with the IBC.</a:t>
            </a:r>
            <a:endParaRPr lang="en-US" sz="2800" b="1" dirty="0" smtClean="0"/>
          </a:p>
        </p:txBody>
      </p:sp>
      <p:graphicFrame>
        <p:nvGraphicFramePr>
          <p:cNvPr id="59394" name="Object 7"/>
          <p:cNvGraphicFramePr>
            <a:graphicFrameLocks noChangeAspect="1"/>
          </p:cNvGraphicFramePr>
          <p:nvPr/>
        </p:nvGraphicFramePr>
        <p:xfrm>
          <a:off x="8001000" y="5779111"/>
          <a:ext cx="762000" cy="721702"/>
        </p:xfrm>
        <a:graphic>
          <a:graphicData uri="http://schemas.openxmlformats.org/presentationml/2006/ole">
            <p:oleObj spid="_x0000_s210946" r:id="rId3" imgW="3333333" imgH="3153215" progId="">
              <p:embed/>
            </p:oleObj>
          </a:graphicData>
        </a:graphic>
      </p:graphicFrame>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411162"/>
          </a:xfrm>
        </p:spPr>
        <p:txBody>
          <a:bodyPr>
            <a:normAutofit fontScale="90000"/>
          </a:bodyPr>
          <a:lstStyle/>
          <a:p>
            <a:pPr algn="ctr"/>
            <a:r>
              <a:rPr lang="en-US" sz="2700" b="1" i="1" dirty="0" smtClean="0"/>
              <a:t/>
            </a:r>
            <a:br>
              <a:rPr lang="en-US" sz="2700" b="1" i="1" dirty="0" smtClean="0"/>
            </a:br>
            <a:r>
              <a:rPr lang="en-US" sz="4000" b="1" i="1" dirty="0" smtClean="0"/>
              <a:t>Transition to the Ninth Edition</a:t>
            </a:r>
            <a:r>
              <a:rPr lang="en-US" sz="3600" dirty="0" smtClean="0"/>
              <a:t/>
            </a:r>
            <a:br>
              <a:rPr lang="en-US" sz="3600" dirty="0" smtClean="0"/>
            </a:br>
            <a:r>
              <a:rPr lang="en-US" i="1" dirty="0" smtClean="0"/>
              <a:t> </a:t>
            </a:r>
            <a:endParaRPr lang="en-US" b="1" dirty="0"/>
          </a:p>
        </p:txBody>
      </p:sp>
      <p:sp>
        <p:nvSpPr>
          <p:cNvPr id="3" name="Content Placeholder 2"/>
          <p:cNvSpPr>
            <a:spLocks noGrp="1"/>
          </p:cNvSpPr>
          <p:nvPr>
            <p:ph idx="1"/>
          </p:nvPr>
        </p:nvSpPr>
        <p:spPr>
          <a:xfrm>
            <a:off x="990600" y="838200"/>
            <a:ext cx="7943088" cy="5029200"/>
          </a:xfrm>
        </p:spPr>
        <p:txBody>
          <a:bodyPr>
            <a:normAutofit fontScale="70000" lnSpcReduction="20000"/>
          </a:bodyPr>
          <a:lstStyle/>
          <a:p>
            <a:pPr algn="just"/>
            <a:r>
              <a:rPr lang="en-US" sz="2800" b="1" dirty="0" smtClean="0">
                <a:solidFill>
                  <a:srgbClr val="C00000"/>
                </a:solidFill>
              </a:rPr>
              <a:t>Swimming Pools, Spas and Hot Tubs R326 -</a:t>
            </a:r>
            <a:r>
              <a:rPr lang="en-US" sz="2800" dirty="0" smtClean="0"/>
              <a:t>The design and construction of pools and spas shall comply with the International Swimming Pool and Spa Code (ISPSC). and the following notes:</a:t>
            </a:r>
          </a:p>
          <a:p>
            <a:pPr algn="just">
              <a:buNone/>
            </a:pPr>
            <a:r>
              <a:rPr lang="en-US" sz="2800" b="1" dirty="0" smtClean="0"/>
              <a:t>	</a:t>
            </a:r>
            <a:r>
              <a:rPr lang="en-US" sz="2800" b="1" dirty="0" smtClean="0">
                <a:solidFill>
                  <a:srgbClr val="FF0000"/>
                </a:solidFill>
              </a:rPr>
              <a:t>MA</a:t>
            </a:r>
            <a:r>
              <a:rPr lang="en-US" sz="2800" b="1" dirty="0" smtClean="0">
                <a:solidFill>
                  <a:srgbClr val="C00000"/>
                </a:solidFill>
              </a:rPr>
              <a:t> Notes</a:t>
            </a:r>
            <a:r>
              <a:rPr lang="en-US" sz="2800" dirty="0" smtClean="0">
                <a:solidFill>
                  <a:srgbClr val="C00000"/>
                </a:solidFill>
              </a:rPr>
              <a:t>:</a:t>
            </a:r>
          </a:p>
          <a:p>
            <a:pPr lvl="0" algn="just"/>
            <a:r>
              <a:rPr lang="en-US" sz="2800" dirty="0" smtClean="0">
                <a:solidFill>
                  <a:srgbClr val="FF0000"/>
                </a:solidFill>
              </a:rPr>
              <a:t>Public and semi-public outdoor in-ground swimming pool enclosures shall conform to the requirements of M.G.L. c. 140, § 206.</a:t>
            </a:r>
          </a:p>
          <a:p>
            <a:pPr lvl="0" algn="just"/>
            <a:r>
              <a:rPr lang="en-US" sz="2800" dirty="0" smtClean="0">
                <a:solidFill>
                  <a:srgbClr val="FF0000"/>
                </a:solidFill>
              </a:rPr>
              <a:t>Also </a:t>
            </a:r>
            <a:r>
              <a:rPr lang="en-US" sz="2800" i="1" dirty="0" smtClean="0">
                <a:solidFill>
                  <a:srgbClr val="FF0000"/>
                </a:solidFill>
              </a:rPr>
              <a:t>see </a:t>
            </a:r>
            <a:r>
              <a:rPr lang="en-US" sz="2800" dirty="0" smtClean="0">
                <a:solidFill>
                  <a:srgbClr val="FF0000"/>
                </a:solidFill>
              </a:rPr>
              <a:t>521 CMR 19.00: </a:t>
            </a:r>
            <a:r>
              <a:rPr lang="en-US" sz="2800" i="1" dirty="0" smtClean="0">
                <a:solidFill>
                  <a:srgbClr val="FF0000"/>
                </a:solidFill>
              </a:rPr>
              <a:t>Recreational Facilities</a:t>
            </a:r>
            <a:r>
              <a:rPr lang="en-US" sz="2800" dirty="0" smtClean="0">
                <a:solidFill>
                  <a:srgbClr val="FF0000"/>
                </a:solidFill>
              </a:rPr>
              <a:t>.</a:t>
            </a:r>
          </a:p>
          <a:p>
            <a:pPr lvl="0" algn="just"/>
            <a:r>
              <a:rPr lang="en-US" sz="2800" dirty="0" smtClean="0">
                <a:solidFill>
                  <a:srgbClr val="FF0000"/>
                </a:solidFill>
              </a:rPr>
              <a:t>Also </a:t>
            </a:r>
            <a:r>
              <a:rPr lang="en-US" sz="2800" i="1" dirty="0" smtClean="0">
                <a:solidFill>
                  <a:srgbClr val="FF0000"/>
                </a:solidFill>
              </a:rPr>
              <a:t>see </a:t>
            </a:r>
            <a:r>
              <a:rPr lang="en-US" sz="2800" dirty="0" smtClean="0">
                <a:solidFill>
                  <a:srgbClr val="FF0000"/>
                </a:solidFill>
              </a:rPr>
              <a:t>105 CMR 430.00: </a:t>
            </a:r>
            <a:r>
              <a:rPr lang="en-US" sz="2800" i="1" dirty="0" smtClean="0">
                <a:solidFill>
                  <a:srgbClr val="FF0000"/>
                </a:solidFill>
              </a:rPr>
              <a:t>Minimum Standards for Recreational Camps for Children (State Sanitary Code, Chapter IV) </a:t>
            </a:r>
            <a:r>
              <a:rPr lang="en-US" sz="2800" dirty="0" smtClean="0">
                <a:solidFill>
                  <a:srgbClr val="FF0000"/>
                </a:solidFill>
              </a:rPr>
              <a:t>and 435.00: </a:t>
            </a:r>
            <a:r>
              <a:rPr lang="en-US" sz="2800" i="1" dirty="0" smtClean="0">
                <a:solidFill>
                  <a:srgbClr val="FF0000"/>
                </a:solidFill>
              </a:rPr>
              <a:t>Minimum Standards for Swimming Pools (State Sanitary Code: Chapter V) </a:t>
            </a:r>
            <a:r>
              <a:rPr lang="en-US" sz="2800" dirty="0" smtClean="0">
                <a:solidFill>
                  <a:srgbClr val="FF0000"/>
                </a:solidFill>
              </a:rPr>
              <a:t>as such regulate swimming pool requirements.</a:t>
            </a:r>
          </a:p>
          <a:p>
            <a:pPr lvl="0" algn="just"/>
            <a:r>
              <a:rPr lang="en-US" sz="2800" dirty="0" smtClean="0">
                <a:solidFill>
                  <a:srgbClr val="FF0000"/>
                </a:solidFill>
              </a:rPr>
              <a:t>Installation of electrical wiring and electrical devices shall be in accordance with 527 CMR.</a:t>
            </a:r>
          </a:p>
          <a:p>
            <a:pPr lvl="0" algn="just"/>
            <a:r>
              <a:rPr lang="en-US" sz="2800" dirty="0" smtClean="0">
                <a:solidFill>
                  <a:srgbClr val="FF0000"/>
                </a:solidFill>
              </a:rPr>
              <a:t>Installation of gas-fired pool heaters shall be in accordance with the Board of State Examiners of Plumber and Gas Fitters regulations at 248 CMR.</a:t>
            </a:r>
          </a:p>
          <a:p>
            <a:pPr algn="just"/>
            <a:r>
              <a:rPr lang="en-US" sz="2800" dirty="0" smtClean="0"/>
              <a:t>Appendix G, Swimming Pools, Spas and Hot Tubs, has been deleted.</a:t>
            </a:r>
            <a:endParaRPr lang="en-US" sz="2800" b="1" dirty="0" smtClean="0"/>
          </a:p>
        </p:txBody>
      </p:sp>
      <p:graphicFrame>
        <p:nvGraphicFramePr>
          <p:cNvPr id="59394" name="Object 7"/>
          <p:cNvGraphicFramePr>
            <a:graphicFrameLocks noChangeAspect="1"/>
          </p:cNvGraphicFramePr>
          <p:nvPr/>
        </p:nvGraphicFramePr>
        <p:xfrm>
          <a:off x="8166164" y="5943600"/>
          <a:ext cx="673036" cy="637443"/>
        </p:xfrm>
        <a:graphic>
          <a:graphicData uri="http://schemas.openxmlformats.org/presentationml/2006/ole">
            <p:oleObj spid="_x0000_s211970" r:id="rId3" imgW="3333333" imgH="3153215" progId="">
              <p:embed/>
            </p:oleObj>
          </a:graphicData>
        </a:graphic>
      </p:graphicFrame>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639762"/>
          </a:xfrm>
        </p:spPr>
        <p:txBody>
          <a:bodyPr>
            <a:normAutofit fontScale="90000"/>
          </a:bodyPr>
          <a:lstStyle/>
          <a:p>
            <a:pPr algn="ctr"/>
            <a:r>
              <a:rPr lang="en-US" sz="2700" b="1" i="1" dirty="0" smtClean="0"/>
              <a:t/>
            </a:r>
            <a:br>
              <a:rPr lang="en-US" sz="2700" b="1" i="1" dirty="0" smtClean="0"/>
            </a:br>
            <a:r>
              <a:rPr lang="en-US" sz="4000" b="1" i="1" dirty="0" smtClean="0"/>
              <a:t>Transition to the Ninth Edition</a:t>
            </a:r>
            <a:r>
              <a:rPr lang="en-US" sz="3600" dirty="0" smtClean="0"/>
              <a:t/>
            </a:r>
            <a:br>
              <a:rPr lang="en-US" sz="3600" dirty="0" smtClean="0"/>
            </a:br>
            <a:r>
              <a:rPr lang="en-US" i="1" dirty="0" smtClean="0"/>
              <a:t> </a:t>
            </a:r>
            <a:endParaRPr lang="en-US" b="1" dirty="0"/>
          </a:p>
        </p:txBody>
      </p:sp>
      <p:sp>
        <p:nvSpPr>
          <p:cNvPr id="3" name="Content Placeholder 2"/>
          <p:cNvSpPr>
            <a:spLocks noGrp="1"/>
          </p:cNvSpPr>
          <p:nvPr>
            <p:ph idx="1"/>
          </p:nvPr>
        </p:nvSpPr>
        <p:spPr>
          <a:xfrm>
            <a:off x="1066800" y="838200"/>
            <a:ext cx="7866888" cy="5029200"/>
          </a:xfrm>
        </p:spPr>
        <p:txBody>
          <a:bodyPr>
            <a:normAutofit fontScale="70000" lnSpcReduction="20000"/>
          </a:bodyPr>
          <a:lstStyle/>
          <a:p>
            <a:pPr algn="just"/>
            <a:r>
              <a:rPr lang="en-US" sz="2900" b="1" dirty="0" smtClean="0">
                <a:solidFill>
                  <a:srgbClr val="C00000"/>
                </a:solidFill>
              </a:rPr>
              <a:t>CHAPTER 4:  FOUNDATIONS</a:t>
            </a:r>
          </a:p>
          <a:p>
            <a:pPr algn="just">
              <a:buNone/>
            </a:pPr>
            <a:endParaRPr lang="en-US" sz="2900" dirty="0" smtClean="0">
              <a:solidFill>
                <a:srgbClr val="C00000"/>
              </a:solidFill>
            </a:endParaRPr>
          </a:p>
          <a:p>
            <a:pPr algn="just"/>
            <a:r>
              <a:rPr lang="en-US" sz="2900" b="1" dirty="0" smtClean="0">
                <a:solidFill>
                  <a:srgbClr val="C00000"/>
                </a:solidFill>
              </a:rPr>
              <a:t>R401.3</a:t>
            </a:r>
            <a:r>
              <a:rPr lang="en-US" sz="2900" dirty="0" smtClean="0">
                <a:solidFill>
                  <a:srgbClr val="C00000"/>
                </a:solidFill>
              </a:rPr>
              <a:t> Revise the section as follows:</a:t>
            </a:r>
            <a:r>
              <a:rPr lang="en-US" sz="2900" b="1" dirty="0" smtClean="0"/>
              <a:t> </a:t>
            </a:r>
            <a:endParaRPr lang="en-US" sz="2900" dirty="0" smtClean="0"/>
          </a:p>
          <a:p>
            <a:pPr algn="just"/>
            <a:r>
              <a:rPr lang="en-US" sz="2900" b="1" dirty="0" smtClean="0">
                <a:solidFill>
                  <a:srgbClr val="FF0000"/>
                </a:solidFill>
              </a:rPr>
              <a:t>MA</a:t>
            </a:r>
            <a:r>
              <a:rPr lang="en-US" sz="2900" b="1" dirty="0" smtClean="0">
                <a:solidFill>
                  <a:srgbClr val="C00000"/>
                </a:solidFill>
              </a:rPr>
              <a:t> R401.3 Drainage. </a:t>
            </a:r>
            <a:r>
              <a:rPr lang="en-US" sz="2900" dirty="0" smtClean="0"/>
              <a:t>Surface drainage shall be diverted to a storm sewer conveyance or other </a:t>
            </a:r>
            <a:r>
              <a:rPr lang="en-US" sz="2900" i="1" dirty="0" smtClean="0"/>
              <a:t>approved </a:t>
            </a:r>
            <a:r>
              <a:rPr lang="en-US" sz="2900" dirty="0" smtClean="0"/>
              <a:t>point of collection that does not create a hazard. </a:t>
            </a:r>
            <a:r>
              <a:rPr lang="en-US" sz="2900" i="1" dirty="0" smtClean="0"/>
              <a:t>Lots </a:t>
            </a:r>
            <a:r>
              <a:rPr lang="en-US" sz="2900" dirty="0" smtClean="0"/>
              <a:t>shall be graded to drain surface water away from foundation walls. The </a:t>
            </a:r>
            <a:r>
              <a:rPr lang="en-US" sz="2900" i="1" dirty="0" smtClean="0"/>
              <a:t>grade </a:t>
            </a:r>
            <a:r>
              <a:rPr lang="en-US" sz="2900" dirty="0" smtClean="0"/>
              <a:t>shall fall a minimum of 6 inches (152 mm) within the first 10 feet (3048 mm). </a:t>
            </a:r>
            <a:r>
              <a:rPr lang="en-US" sz="2900" dirty="0" smtClean="0">
                <a:solidFill>
                  <a:srgbClr val="FF0000"/>
                </a:solidFill>
              </a:rPr>
              <a:t>Temporary and finished grading shall not direct nor create flooding or damage to adjacent property during or after completion of construction.</a:t>
            </a:r>
          </a:p>
          <a:p>
            <a:pPr algn="just">
              <a:buNone/>
            </a:pPr>
            <a:endParaRPr lang="en-US" sz="2900" dirty="0" smtClean="0">
              <a:solidFill>
                <a:srgbClr val="FF0000"/>
              </a:solidFill>
            </a:endParaRPr>
          </a:p>
          <a:p>
            <a:pPr algn="just"/>
            <a:r>
              <a:rPr lang="en-US" sz="2900" b="1" dirty="0" smtClean="0">
                <a:solidFill>
                  <a:srgbClr val="C00000"/>
                </a:solidFill>
              </a:rPr>
              <a:t>R401.4.1</a:t>
            </a:r>
            <a:r>
              <a:rPr lang="en-US" sz="2900" dirty="0" smtClean="0">
                <a:solidFill>
                  <a:srgbClr val="C00000"/>
                </a:solidFill>
              </a:rPr>
              <a:t> Revise the subsection as follows:</a:t>
            </a:r>
          </a:p>
          <a:p>
            <a:pPr algn="just"/>
            <a:r>
              <a:rPr lang="en-US" sz="2900" b="1" dirty="0" smtClean="0">
                <a:solidFill>
                  <a:srgbClr val="C00000"/>
                </a:solidFill>
              </a:rPr>
              <a:t>R401.4.1 Geotechnical evaluation. </a:t>
            </a:r>
            <a:r>
              <a:rPr lang="en-US" sz="2900" dirty="0" smtClean="0"/>
              <a:t>In lieu of a complete geotechnical evaluation, the load-bearing values in Table R401.4.1 or </a:t>
            </a:r>
            <a:r>
              <a:rPr lang="en-US" sz="2900" dirty="0" smtClean="0">
                <a:solidFill>
                  <a:srgbClr val="FF0000"/>
                </a:solidFill>
              </a:rPr>
              <a:t>780 CMR Table 1806.2a shall be assumed. </a:t>
            </a:r>
          </a:p>
          <a:p>
            <a:pPr algn="just">
              <a:buNone/>
            </a:pPr>
            <a:endParaRPr lang="en-US" sz="2900" dirty="0" smtClean="0">
              <a:solidFill>
                <a:srgbClr val="FF0000"/>
              </a:solidFill>
            </a:endParaRPr>
          </a:p>
          <a:p>
            <a:pPr>
              <a:buNone/>
            </a:pPr>
            <a:r>
              <a:rPr lang="en-US" sz="2900" dirty="0" smtClean="0">
                <a:solidFill>
                  <a:srgbClr val="FF0000"/>
                </a:solidFill>
              </a:rPr>
              <a:t>	Also see changes on pages 59 and 60 of Massachusetts amendments.</a:t>
            </a:r>
          </a:p>
          <a:p>
            <a:pPr>
              <a:buNone/>
            </a:pPr>
            <a:endParaRPr lang="en-US" sz="2800" dirty="0" smtClean="0"/>
          </a:p>
          <a:p>
            <a:pPr algn="just"/>
            <a:endParaRPr lang="en-US" sz="2800" b="1" dirty="0" smtClean="0"/>
          </a:p>
        </p:txBody>
      </p:sp>
      <p:graphicFrame>
        <p:nvGraphicFramePr>
          <p:cNvPr id="59394" name="Object 7"/>
          <p:cNvGraphicFramePr>
            <a:graphicFrameLocks noChangeAspect="1"/>
          </p:cNvGraphicFramePr>
          <p:nvPr/>
        </p:nvGraphicFramePr>
        <p:xfrm>
          <a:off x="7937564" y="5867400"/>
          <a:ext cx="749235" cy="709613"/>
        </p:xfrm>
        <a:graphic>
          <a:graphicData uri="http://schemas.openxmlformats.org/presentationml/2006/ole">
            <p:oleObj spid="_x0000_s212994" r:id="rId3" imgW="3333333" imgH="3153215" progId="">
              <p:embed/>
            </p:oleObj>
          </a:graphicData>
        </a:graphic>
      </p:graphicFrame>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563562"/>
          </a:xfrm>
        </p:spPr>
        <p:txBody>
          <a:bodyPr>
            <a:normAutofit fontScale="90000"/>
          </a:bodyPr>
          <a:lstStyle/>
          <a:p>
            <a:pPr algn="ctr"/>
            <a:r>
              <a:rPr lang="en-US" sz="2700" b="1" i="1" dirty="0" smtClean="0"/>
              <a:t/>
            </a:r>
            <a:br>
              <a:rPr lang="en-US" sz="2700" b="1" i="1" dirty="0" smtClean="0"/>
            </a:br>
            <a:r>
              <a:rPr lang="en-US" sz="4000" b="1" i="1" dirty="0" smtClean="0"/>
              <a:t>Transition to the Ninth Edition</a:t>
            </a:r>
            <a:r>
              <a:rPr lang="en-US" sz="3600" dirty="0" smtClean="0"/>
              <a:t/>
            </a:r>
            <a:br>
              <a:rPr lang="en-US" sz="3600" dirty="0" smtClean="0"/>
            </a:br>
            <a:r>
              <a:rPr lang="en-US" i="1" dirty="0" smtClean="0"/>
              <a:t> </a:t>
            </a:r>
            <a:endParaRPr lang="en-US" b="1" dirty="0"/>
          </a:p>
        </p:txBody>
      </p:sp>
      <p:sp>
        <p:nvSpPr>
          <p:cNvPr id="3" name="Content Placeholder 2"/>
          <p:cNvSpPr>
            <a:spLocks noGrp="1"/>
          </p:cNvSpPr>
          <p:nvPr>
            <p:ph idx="1"/>
          </p:nvPr>
        </p:nvSpPr>
        <p:spPr>
          <a:xfrm>
            <a:off x="1066800" y="990600"/>
            <a:ext cx="7866888" cy="4876800"/>
          </a:xfrm>
        </p:spPr>
        <p:txBody>
          <a:bodyPr>
            <a:normAutofit fontScale="92500" lnSpcReduction="20000"/>
          </a:bodyPr>
          <a:lstStyle/>
          <a:p>
            <a:pPr algn="just"/>
            <a:r>
              <a:rPr lang="en-US" sz="2800" b="1" dirty="0" smtClean="0">
                <a:solidFill>
                  <a:srgbClr val="C00000"/>
                </a:solidFill>
              </a:rPr>
              <a:t>Deck Ledger Connection to Band Joist R507.2 </a:t>
            </a:r>
            <a:r>
              <a:rPr lang="en-US" sz="2800" dirty="0" smtClean="0"/>
              <a:t>The deck ledger section is reorganized to better describe the minimum requirements for  connection of deck ledgers to band joists.</a:t>
            </a:r>
          </a:p>
          <a:p>
            <a:pPr algn="just"/>
            <a:endParaRPr lang="en-US" sz="2800" b="1" dirty="0" smtClean="0"/>
          </a:p>
          <a:p>
            <a:pPr algn="just"/>
            <a:r>
              <a:rPr lang="en-US" sz="2800" b="1" dirty="0" smtClean="0">
                <a:solidFill>
                  <a:srgbClr val="C00000"/>
                </a:solidFill>
              </a:rPr>
              <a:t>Alternative Deck Lateral Load Connection R507.2.4 </a:t>
            </a:r>
            <a:r>
              <a:rPr lang="en-US" sz="2800" dirty="0" smtClean="0"/>
              <a:t>When the prescriptive deck lateral load connection that has appeared in the previous editions of the code is chosen as a design option, the code now requires the two hold-down devices to be within 2 feet of the ends of the deck. A new lateral load connection option prescribes our hold-downs installed below the deck structure.</a:t>
            </a:r>
            <a:endParaRPr lang="en-US" sz="2800" b="1" dirty="0" smtClean="0"/>
          </a:p>
        </p:txBody>
      </p:sp>
      <p:graphicFrame>
        <p:nvGraphicFramePr>
          <p:cNvPr id="59394" name="Object 7"/>
          <p:cNvGraphicFramePr>
            <a:graphicFrameLocks noChangeAspect="1"/>
          </p:cNvGraphicFramePr>
          <p:nvPr/>
        </p:nvGraphicFramePr>
        <p:xfrm>
          <a:off x="7946074" y="5867400"/>
          <a:ext cx="588326" cy="557213"/>
        </p:xfrm>
        <a:graphic>
          <a:graphicData uri="http://schemas.openxmlformats.org/presentationml/2006/ole">
            <p:oleObj spid="_x0000_s220162" r:id="rId3" imgW="3333333" imgH="3153215" progId="">
              <p:embed/>
            </p:oleObj>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792162"/>
          </a:xfrm>
        </p:spPr>
        <p:txBody>
          <a:bodyPr>
            <a:normAutofit fontScale="90000"/>
          </a:bodyPr>
          <a:lstStyle/>
          <a:p>
            <a:pPr algn="ctr"/>
            <a:r>
              <a:rPr lang="en-US" sz="2700" b="1" i="1" dirty="0" smtClean="0"/>
              <a:t/>
            </a:r>
            <a:br>
              <a:rPr lang="en-US" sz="2700" b="1" i="1" dirty="0" smtClean="0"/>
            </a:br>
            <a:r>
              <a:rPr lang="en-US" sz="4000" b="1" i="1" dirty="0" smtClean="0"/>
              <a:t>Transition to the Ninth Edition</a:t>
            </a:r>
            <a:r>
              <a:rPr lang="en-US" sz="3600" dirty="0" smtClean="0"/>
              <a:t/>
            </a:r>
            <a:br>
              <a:rPr lang="en-US" sz="3600" dirty="0" smtClean="0"/>
            </a:br>
            <a:r>
              <a:rPr lang="en-US" i="1" dirty="0" smtClean="0"/>
              <a:t> </a:t>
            </a:r>
            <a:endParaRPr lang="en-US" b="1" dirty="0"/>
          </a:p>
        </p:txBody>
      </p:sp>
      <p:sp>
        <p:nvSpPr>
          <p:cNvPr id="3" name="Content Placeholder 2"/>
          <p:cNvSpPr>
            <a:spLocks noGrp="1"/>
          </p:cNvSpPr>
          <p:nvPr>
            <p:ph idx="1"/>
          </p:nvPr>
        </p:nvSpPr>
        <p:spPr>
          <a:xfrm>
            <a:off x="1219200" y="1447800"/>
            <a:ext cx="7714488" cy="4419600"/>
          </a:xfrm>
        </p:spPr>
        <p:txBody>
          <a:bodyPr>
            <a:normAutofit lnSpcReduction="10000"/>
          </a:bodyPr>
          <a:lstStyle/>
          <a:p>
            <a:pPr algn="just"/>
            <a:r>
              <a:rPr lang="en-US" sz="2400" b="1" dirty="0" smtClean="0">
                <a:solidFill>
                  <a:srgbClr val="C00000"/>
                </a:solidFill>
              </a:rPr>
              <a:t>CHAPTER 1: SCOPE AND ADMINISTRATION (</a:t>
            </a:r>
            <a:r>
              <a:rPr lang="en-US" sz="2400" b="1" i="1" dirty="0" smtClean="0">
                <a:solidFill>
                  <a:srgbClr val="C00000"/>
                </a:solidFill>
              </a:rPr>
              <a:t>Unique to MA</a:t>
            </a:r>
            <a:r>
              <a:rPr lang="en-US" sz="2400" b="1" dirty="0" smtClean="0">
                <a:solidFill>
                  <a:srgbClr val="C00000"/>
                </a:solidFill>
              </a:rPr>
              <a:t>)</a:t>
            </a:r>
          </a:p>
          <a:p>
            <a:pPr algn="just">
              <a:buNone/>
            </a:pPr>
            <a:endParaRPr lang="en-US" sz="2400" dirty="0" smtClean="0">
              <a:solidFill>
                <a:srgbClr val="C00000"/>
              </a:solidFill>
            </a:endParaRPr>
          </a:p>
          <a:p>
            <a:pPr algn="just"/>
            <a:r>
              <a:rPr lang="en-US" sz="2400" b="1" dirty="0" smtClean="0">
                <a:solidFill>
                  <a:srgbClr val="C00000"/>
                </a:solidFill>
              </a:rPr>
              <a:t>R101.1 Adoption and Title</a:t>
            </a:r>
            <a:r>
              <a:rPr lang="en-US" sz="2400" dirty="0" smtClean="0">
                <a:solidFill>
                  <a:srgbClr val="C00000"/>
                </a:solidFill>
              </a:rPr>
              <a:t>.  </a:t>
            </a:r>
            <a:r>
              <a:rPr lang="en-US" sz="2400" dirty="0" smtClean="0"/>
              <a:t>The Board of Building Regulations and Standards (BBRS) adopts and incorporates by reference, the </a:t>
            </a:r>
            <a:r>
              <a:rPr lang="en-US" sz="2400" i="1" dirty="0" smtClean="0"/>
              <a:t>International Residential Code</a:t>
            </a:r>
            <a:r>
              <a:rPr lang="en-US" sz="2400" dirty="0" smtClean="0"/>
              <a:t>, 2015 edition, as periodically amended by errata (IRC) with its appendices as indicated, 780 CMR 110.R1 to R7 and 780 CMR 115AA and these together with modifications as set forth, shall collectively comprise the </a:t>
            </a:r>
            <a:r>
              <a:rPr lang="en-US" sz="2400" i="1" dirty="0" smtClean="0"/>
              <a:t>Massachusetts State Building Code</a:t>
            </a:r>
            <a:r>
              <a:rPr lang="en-US" sz="2400" dirty="0" smtClean="0"/>
              <a:t> (780 CMR), Ninth Edition, Residential Volume, and referred to as "this code".</a:t>
            </a:r>
          </a:p>
          <a:p>
            <a:endParaRPr lang="en-US" sz="2400" dirty="0" smtClean="0">
              <a:solidFill>
                <a:srgbClr val="C00000"/>
              </a:solidFill>
            </a:endParaRPr>
          </a:p>
        </p:txBody>
      </p:sp>
      <p:graphicFrame>
        <p:nvGraphicFramePr>
          <p:cNvPr id="59394" name="Object 7"/>
          <p:cNvGraphicFramePr>
            <a:graphicFrameLocks noChangeAspect="1"/>
          </p:cNvGraphicFramePr>
          <p:nvPr/>
        </p:nvGraphicFramePr>
        <p:xfrm>
          <a:off x="8250874" y="6019799"/>
          <a:ext cx="588326" cy="557213"/>
        </p:xfrm>
        <a:graphic>
          <a:graphicData uri="http://schemas.openxmlformats.org/presentationml/2006/ole">
            <p:oleObj spid="_x0000_s242690" r:id="rId3" imgW="3333333" imgH="3153215" progId="">
              <p:embed/>
            </p:oleObj>
          </a:graphicData>
        </a:graphic>
      </p:graphicFrame>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563562"/>
          </a:xfrm>
        </p:spPr>
        <p:txBody>
          <a:bodyPr>
            <a:normAutofit fontScale="90000"/>
          </a:bodyPr>
          <a:lstStyle/>
          <a:p>
            <a:pPr algn="ctr"/>
            <a:r>
              <a:rPr lang="en-US" sz="2700" b="1" i="1" dirty="0" smtClean="0"/>
              <a:t/>
            </a:r>
            <a:br>
              <a:rPr lang="en-US" sz="2700" b="1" i="1" dirty="0" smtClean="0"/>
            </a:br>
            <a:r>
              <a:rPr lang="en-US" sz="4000" b="1" i="1" dirty="0" smtClean="0"/>
              <a:t>Transition to the Ninth Edition</a:t>
            </a:r>
            <a:r>
              <a:rPr lang="en-US" sz="3600" dirty="0" smtClean="0"/>
              <a:t/>
            </a:r>
            <a:br>
              <a:rPr lang="en-US" sz="3600" dirty="0" smtClean="0"/>
            </a:br>
            <a:r>
              <a:rPr lang="en-US" i="1" dirty="0" smtClean="0"/>
              <a:t> </a:t>
            </a:r>
            <a:endParaRPr lang="en-US" b="1" dirty="0"/>
          </a:p>
        </p:txBody>
      </p:sp>
      <p:sp>
        <p:nvSpPr>
          <p:cNvPr id="3" name="Content Placeholder 2"/>
          <p:cNvSpPr>
            <a:spLocks noGrp="1"/>
          </p:cNvSpPr>
          <p:nvPr>
            <p:ph idx="1"/>
          </p:nvPr>
        </p:nvSpPr>
        <p:spPr>
          <a:xfrm>
            <a:off x="990600" y="762000"/>
            <a:ext cx="7943088" cy="5105400"/>
          </a:xfrm>
        </p:spPr>
        <p:txBody>
          <a:bodyPr>
            <a:normAutofit fontScale="92500" lnSpcReduction="20000"/>
          </a:bodyPr>
          <a:lstStyle/>
          <a:p>
            <a:pPr algn="just"/>
            <a:r>
              <a:rPr lang="en-US" sz="2800" b="1" dirty="0" smtClean="0">
                <a:solidFill>
                  <a:srgbClr val="C00000"/>
                </a:solidFill>
              </a:rPr>
              <a:t>Decking R507.4 </a:t>
            </a:r>
            <a:r>
              <a:rPr lang="en-US" sz="2800" dirty="0" smtClean="0"/>
              <a:t>The code sets the maximum allowable spacing for deck joists supporting the various types of common decking materials.</a:t>
            </a:r>
          </a:p>
          <a:p>
            <a:pPr algn="just"/>
            <a:r>
              <a:rPr lang="en-US" sz="2800" b="1" dirty="0" smtClean="0">
                <a:solidFill>
                  <a:srgbClr val="C00000"/>
                </a:solidFill>
              </a:rPr>
              <a:t>Deck Joists and Beams R507.5, R507.6, R507.7 </a:t>
            </a:r>
            <a:r>
              <a:rPr lang="en-US" sz="2800" dirty="0" smtClean="0"/>
              <a:t>New sections and tables provide prescriptive methods for joists and beams in deck construction.  Section R507.5 describes requirements for deck joists, Section R507.6 lists requirements for deck beams, and Section R507.7 describes minimum bearing requirements for joists and beams.</a:t>
            </a:r>
            <a:r>
              <a:rPr lang="en-US" sz="2800" b="1" dirty="0" smtClean="0">
                <a:solidFill>
                  <a:srgbClr val="C00000"/>
                </a:solidFill>
              </a:rPr>
              <a:t> </a:t>
            </a:r>
          </a:p>
          <a:p>
            <a:pPr algn="just"/>
            <a:r>
              <a:rPr lang="en-US" sz="2800" b="1" dirty="0" smtClean="0">
                <a:solidFill>
                  <a:srgbClr val="C00000"/>
                </a:solidFill>
              </a:rPr>
              <a:t>Deck Posts R507.8 </a:t>
            </a:r>
            <a:r>
              <a:rPr lang="en-US" sz="2800" dirty="0" smtClean="0"/>
              <a:t>New Section R507.8 establishes minimum sizes of wood posts supporting wood decks and describes the requirements for connection of deck posts to the footing.</a:t>
            </a:r>
            <a:r>
              <a:rPr lang="en-US" sz="2800" b="1" dirty="0" smtClean="0"/>
              <a:t> </a:t>
            </a:r>
          </a:p>
          <a:p>
            <a:pPr algn="just"/>
            <a:endParaRPr lang="en-US" sz="2800" dirty="0" smtClean="0"/>
          </a:p>
          <a:p>
            <a:pPr algn="just"/>
            <a:endParaRPr lang="en-US" sz="2800" b="1" dirty="0" smtClean="0"/>
          </a:p>
          <a:p>
            <a:endParaRPr lang="en-US" sz="2800" b="1" dirty="0" smtClean="0"/>
          </a:p>
        </p:txBody>
      </p:sp>
      <p:graphicFrame>
        <p:nvGraphicFramePr>
          <p:cNvPr id="59394" name="Object 7"/>
          <p:cNvGraphicFramePr>
            <a:graphicFrameLocks noChangeAspect="1"/>
          </p:cNvGraphicFramePr>
          <p:nvPr/>
        </p:nvGraphicFramePr>
        <p:xfrm>
          <a:off x="8013764" y="5791200"/>
          <a:ext cx="749236" cy="709613"/>
        </p:xfrm>
        <a:graphic>
          <a:graphicData uri="http://schemas.openxmlformats.org/presentationml/2006/ole">
            <p:oleObj spid="_x0000_s218114" r:id="rId3" imgW="3333333" imgH="3153215" progId="">
              <p:embed/>
            </p:oleObj>
          </a:graphicData>
        </a:graphic>
      </p:graphicFrame>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563562"/>
          </a:xfrm>
        </p:spPr>
        <p:txBody>
          <a:bodyPr>
            <a:normAutofit fontScale="90000"/>
          </a:bodyPr>
          <a:lstStyle/>
          <a:p>
            <a:pPr algn="ctr"/>
            <a:r>
              <a:rPr lang="en-US" sz="3200" b="1" i="1" dirty="0" smtClean="0"/>
              <a:t/>
            </a:r>
            <a:br>
              <a:rPr lang="en-US" sz="3200" b="1" i="1" dirty="0" smtClean="0"/>
            </a:br>
            <a:r>
              <a:rPr lang="en-US" sz="4400" b="1" i="1" dirty="0" smtClean="0"/>
              <a:t>Transition to the Ninth Edition</a:t>
            </a:r>
            <a:r>
              <a:rPr lang="en-US" sz="4000" dirty="0" smtClean="0"/>
              <a:t/>
            </a:r>
            <a:br>
              <a:rPr lang="en-US" sz="4000" dirty="0" smtClean="0"/>
            </a:br>
            <a:endParaRPr lang="en-US" dirty="0"/>
          </a:p>
        </p:txBody>
      </p:sp>
      <p:pic>
        <p:nvPicPr>
          <p:cNvPr id="221185" name="Picture 1"/>
          <p:cNvPicPr>
            <a:picLocks noGrp="1" noChangeAspect="1" noChangeArrowheads="1"/>
          </p:cNvPicPr>
          <p:nvPr>
            <p:ph idx="1"/>
          </p:nvPr>
        </p:nvPicPr>
        <p:blipFill>
          <a:blip r:embed="rId3" cstate="print"/>
          <a:srcRect l="3859" t="94" r="10330"/>
          <a:stretch>
            <a:fillRect/>
          </a:stretch>
        </p:blipFill>
        <p:spPr bwMode="auto">
          <a:xfrm>
            <a:off x="1295400" y="1066800"/>
            <a:ext cx="7239000" cy="4670714"/>
          </a:xfrm>
          <a:prstGeom prst="rect">
            <a:avLst/>
          </a:prstGeom>
          <a:ln>
            <a:noFill/>
          </a:ln>
          <a:effectLst>
            <a:outerShdw blurRad="292100" dist="139700" dir="2700000" algn="tl" rotWithShape="0">
              <a:srgbClr val="333333">
                <a:alpha val="65000"/>
              </a:srgbClr>
            </a:outerShdw>
          </a:effectLst>
        </p:spPr>
      </p:pic>
      <p:graphicFrame>
        <p:nvGraphicFramePr>
          <p:cNvPr id="367617" name="Object 7"/>
          <p:cNvGraphicFramePr>
            <a:graphicFrameLocks noChangeAspect="1"/>
          </p:cNvGraphicFramePr>
          <p:nvPr/>
        </p:nvGraphicFramePr>
        <p:xfrm>
          <a:off x="8174622" y="5943600"/>
          <a:ext cx="588377" cy="557213"/>
        </p:xfrm>
        <a:graphic>
          <a:graphicData uri="http://schemas.openxmlformats.org/presentationml/2006/ole">
            <p:oleObj spid="_x0000_s367617" r:id="rId4" imgW="3333333" imgH="3153215" progId="">
              <p:embed/>
            </p:oleObj>
          </a:graphicData>
        </a:graphic>
      </p:graphicFrame>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792162"/>
          </a:xfrm>
        </p:spPr>
        <p:txBody>
          <a:bodyPr>
            <a:normAutofit fontScale="90000"/>
          </a:bodyPr>
          <a:lstStyle/>
          <a:p>
            <a:pPr algn="ctr"/>
            <a:r>
              <a:rPr lang="en-US" sz="2700" b="1" i="1" dirty="0" smtClean="0"/>
              <a:t/>
            </a:r>
            <a:br>
              <a:rPr lang="en-US" sz="2700" b="1" i="1" dirty="0" smtClean="0"/>
            </a:br>
            <a:r>
              <a:rPr lang="en-US" sz="4000" b="1" i="1" dirty="0" smtClean="0"/>
              <a:t>Transition to the Ninth Edition</a:t>
            </a:r>
            <a:r>
              <a:rPr lang="en-US" sz="3600" dirty="0" smtClean="0"/>
              <a:t/>
            </a:r>
            <a:br>
              <a:rPr lang="en-US" sz="3600" dirty="0" smtClean="0"/>
            </a:br>
            <a:r>
              <a:rPr lang="en-US" i="1" dirty="0" smtClean="0"/>
              <a:t> </a:t>
            </a:r>
            <a:endParaRPr lang="en-US" b="1" dirty="0"/>
          </a:p>
        </p:txBody>
      </p:sp>
      <p:sp>
        <p:nvSpPr>
          <p:cNvPr id="3" name="Content Placeholder 2"/>
          <p:cNvSpPr>
            <a:spLocks noGrp="1"/>
          </p:cNvSpPr>
          <p:nvPr>
            <p:ph idx="1"/>
          </p:nvPr>
        </p:nvSpPr>
        <p:spPr>
          <a:xfrm>
            <a:off x="1219200" y="1219200"/>
            <a:ext cx="7714488" cy="4648200"/>
          </a:xfrm>
        </p:spPr>
        <p:txBody>
          <a:bodyPr>
            <a:normAutofit/>
          </a:bodyPr>
          <a:lstStyle/>
          <a:p>
            <a:pPr algn="just"/>
            <a:r>
              <a:rPr lang="en-US" sz="2800" b="1" dirty="0" smtClean="0">
                <a:solidFill>
                  <a:srgbClr val="C00000"/>
                </a:solidFill>
              </a:rPr>
              <a:t>Drilling and Notching in Structural Insulated Panels R610.7 </a:t>
            </a:r>
            <a:r>
              <a:rPr lang="en-US" sz="2800" dirty="0" smtClean="0"/>
              <a:t>Drilling and notching provisions for structural insulated panels (SIP) are clarified. </a:t>
            </a:r>
          </a:p>
          <a:p>
            <a:pPr algn="just"/>
            <a:r>
              <a:rPr lang="en-US" sz="2800" b="1" dirty="0" smtClean="0">
                <a:solidFill>
                  <a:srgbClr val="C00000"/>
                </a:solidFill>
              </a:rPr>
              <a:t>Siding Material Thickness and Attachment R703.3 </a:t>
            </a:r>
            <a:r>
              <a:rPr lang="en-US" sz="2800" dirty="0" smtClean="0"/>
              <a:t>New code language clarifies limitations of use of Table R703.4 and describes fastener type, length, and penetration criteria. Table R703.4, Weather Resistant Siding Attachment and Minimum Thickness, is simplified.</a:t>
            </a:r>
          </a:p>
          <a:p>
            <a:endParaRPr lang="en-US" sz="2800" dirty="0" smtClean="0"/>
          </a:p>
          <a:p>
            <a:endParaRPr lang="en-US" sz="2800" b="1" dirty="0" smtClean="0"/>
          </a:p>
          <a:p>
            <a:endParaRPr lang="en-US" sz="2800" b="1" dirty="0" smtClean="0"/>
          </a:p>
        </p:txBody>
      </p:sp>
      <p:graphicFrame>
        <p:nvGraphicFramePr>
          <p:cNvPr id="59394" name="Object 7"/>
          <p:cNvGraphicFramePr>
            <a:graphicFrameLocks noChangeAspect="1"/>
          </p:cNvGraphicFramePr>
          <p:nvPr/>
        </p:nvGraphicFramePr>
        <p:xfrm>
          <a:off x="8001000" y="5702911"/>
          <a:ext cx="762000" cy="721702"/>
        </p:xfrm>
        <a:graphic>
          <a:graphicData uri="http://schemas.openxmlformats.org/presentationml/2006/ole">
            <p:oleObj spid="_x0000_s232450" r:id="rId3" imgW="3333333" imgH="3153215" progId="">
              <p:embed/>
            </p:oleObj>
          </a:graphicData>
        </a:graphic>
      </p:graphicFrame>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639762"/>
          </a:xfrm>
        </p:spPr>
        <p:txBody>
          <a:bodyPr>
            <a:normAutofit fontScale="90000"/>
          </a:bodyPr>
          <a:lstStyle/>
          <a:p>
            <a:pPr algn="ctr"/>
            <a:r>
              <a:rPr lang="en-US" sz="2700" b="1" i="1" dirty="0" smtClean="0"/>
              <a:t/>
            </a:r>
            <a:br>
              <a:rPr lang="en-US" sz="2700" b="1" i="1" dirty="0" smtClean="0"/>
            </a:br>
            <a:r>
              <a:rPr lang="en-US" sz="4000" b="1" i="1" dirty="0" smtClean="0"/>
              <a:t>Transition to the Ninth Edition</a:t>
            </a:r>
            <a:r>
              <a:rPr lang="en-US" sz="3600" dirty="0" smtClean="0"/>
              <a:t/>
            </a:r>
            <a:br>
              <a:rPr lang="en-US" sz="3600" dirty="0" smtClean="0"/>
            </a:br>
            <a:r>
              <a:rPr lang="en-US" i="1" dirty="0" smtClean="0"/>
              <a:t> </a:t>
            </a:r>
            <a:endParaRPr lang="en-US" b="1" dirty="0"/>
          </a:p>
        </p:txBody>
      </p:sp>
      <p:sp>
        <p:nvSpPr>
          <p:cNvPr id="3" name="Content Placeholder 2"/>
          <p:cNvSpPr>
            <a:spLocks noGrp="1"/>
          </p:cNvSpPr>
          <p:nvPr>
            <p:ph idx="1"/>
          </p:nvPr>
        </p:nvSpPr>
        <p:spPr>
          <a:xfrm>
            <a:off x="1219200" y="1066800"/>
            <a:ext cx="7714488" cy="4800600"/>
          </a:xfrm>
        </p:spPr>
        <p:txBody>
          <a:bodyPr>
            <a:normAutofit/>
          </a:bodyPr>
          <a:lstStyle/>
          <a:p>
            <a:pPr algn="just"/>
            <a:r>
              <a:rPr lang="en-US" sz="2800" b="1" dirty="0" smtClean="0">
                <a:solidFill>
                  <a:srgbClr val="C00000"/>
                </a:solidFill>
              </a:rPr>
              <a:t>Wood Shake Installation R905.8.6 </a:t>
            </a:r>
            <a:r>
              <a:rPr lang="en-US" sz="2800" dirty="0" smtClean="0"/>
              <a:t>The minimum requirements for application of wood shakes are expanded. Fastener type is clarified, and a new table lists minimum sizes for box nails.  Labeling requirements for fastener packaging have also been added.</a:t>
            </a:r>
          </a:p>
          <a:p>
            <a:pPr algn="just"/>
            <a:endParaRPr lang="en-US" sz="2800" b="1" dirty="0" smtClean="0"/>
          </a:p>
          <a:p>
            <a:pPr algn="just"/>
            <a:r>
              <a:rPr lang="en-US" sz="2800" b="1" dirty="0" smtClean="0">
                <a:solidFill>
                  <a:srgbClr val="C00000"/>
                </a:solidFill>
              </a:rPr>
              <a:t>Photovoltaic Shingles R905.16 </a:t>
            </a:r>
            <a:r>
              <a:rPr lang="en-US" sz="2800" dirty="0" smtClean="0"/>
              <a:t>Additional requirements and limits for photovoltaic shingles have been added to Section R905.16</a:t>
            </a:r>
            <a:endParaRPr lang="en-US" sz="2800" b="1" dirty="0" smtClean="0"/>
          </a:p>
        </p:txBody>
      </p:sp>
      <p:graphicFrame>
        <p:nvGraphicFramePr>
          <p:cNvPr id="59394" name="Object 7"/>
          <p:cNvGraphicFramePr>
            <a:graphicFrameLocks noChangeAspect="1"/>
          </p:cNvGraphicFramePr>
          <p:nvPr/>
        </p:nvGraphicFramePr>
        <p:xfrm>
          <a:off x="8001000" y="5783141"/>
          <a:ext cx="685800" cy="649532"/>
        </p:xfrm>
        <a:graphic>
          <a:graphicData uri="http://schemas.openxmlformats.org/presentationml/2006/ole">
            <p:oleObj spid="_x0000_s239618" r:id="rId3" imgW="3333333" imgH="3153215" progId="">
              <p:embed/>
            </p:oleObj>
          </a:graphicData>
        </a:graphic>
      </p:graphicFrame>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715962"/>
          </a:xfrm>
        </p:spPr>
        <p:txBody>
          <a:bodyPr>
            <a:normAutofit fontScale="90000"/>
          </a:bodyPr>
          <a:lstStyle/>
          <a:p>
            <a:pPr algn="ctr"/>
            <a:r>
              <a:rPr lang="en-US" sz="2700" b="1" i="1" dirty="0" smtClean="0"/>
              <a:t/>
            </a:r>
            <a:br>
              <a:rPr lang="en-US" sz="2700" b="1" i="1" dirty="0" smtClean="0"/>
            </a:br>
            <a:r>
              <a:rPr lang="en-US" sz="4000" b="1" i="1" dirty="0" smtClean="0"/>
              <a:t>Transition to the Ninth Edition</a:t>
            </a:r>
            <a:r>
              <a:rPr lang="en-US" sz="3600" dirty="0" smtClean="0"/>
              <a:t/>
            </a:r>
            <a:br>
              <a:rPr lang="en-US" sz="3600" dirty="0" smtClean="0"/>
            </a:br>
            <a:r>
              <a:rPr lang="en-US" i="1" dirty="0" smtClean="0"/>
              <a:t> </a:t>
            </a:r>
            <a:endParaRPr lang="en-US" b="1" dirty="0"/>
          </a:p>
        </p:txBody>
      </p:sp>
      <p:sp>
        <p:nvSpPr>
          <p:cNvPr id="3" name="Content Placeholder 2"/>
          <p:cNvSpPr>
            <a:spLocks noGrp="1"/>
          </p:cNvSpPr>
          <p:nvPr>
            <p:ph idx="1"/>
          </p:nvPr>
        </p:nvSpPr>
        <p:spPr>
          <a:xfrm>
            <a:off x="1295400" y="1219200"/>
            <a:ext cx="7638288" cy="4648200"/>
          </a:xfrm>
        </p:spPr>
        <p:txBody>
          <a:bodyPr>
            <a:normAutofit/>
          </a:bodyPr>
          <a:lstStyle/>
          <a:p>
            <a:pPr algn="just"/>
            <a:r>
              <a:rPr lang="en-US" sz="2400" b="1" dirty="0" smtClean="0">
                <a:solidFill>
                  <a:srgbClr val="C00000"/>
                </a:solidFill>
              </a:rPr>
              <a:t>Pages 66 through 98 of the Massachusetts amendments identify changes to Chapters 10 through the end of the code.  </a:t>
            </a:r>
          </a:p>
          <a:p>
            <a:pPr algn="just"/>
            <a:r>
              <a:rPr lang="en-US" sz="2400" b="1" dirty="0" smtClean="0">
                <a:solidFill>
                  <a:srgbClr val="C00000"/>
                </a:solidFill>
              </a:rPr>
              <a:t>The most significant revisions occur in:</a:t>
            </a:r>
          </a:p>
          <a:p>
            <a:pPr algn="just"/>
            <a:r>
              <a:rPr lang="en-US" sz="2400" b="1" dirty="0" smtClean="0">
                <a:solidFill>
                  <a:srgbClr val="C00000"/>
                </a:solidFill>
              </a:rPr>
              <a:t>Chapter 11 – Energy Efficiency</a:t>
            </a:r>
          </a:p>
          <a:p>
            <a:pPr algn="just"/>
            <a:r>
              <a:rPr lang="en-US" sz="2400" b="1" dirty="0" smtClean="0">
                <a:solidFill>
                  <a:srgbClr val="C00000"/>
                </a:solidFill>
              </a:rPr>
              <a:t>Chapter 14 - Heating &amp; Cooling Equipment</a:t>
            </a:r>
          </a:p>
          <a:p>
            <a:pPr algn="just"/>
            <a:r>
              <a:rPr lang="en-US" sz="2400" b="1" dirty="0" smtClean="0">
                <a:solidFill>
                  <a:srgbClr val="C00000"/>
                </a:solidFill>
              </a:rPr>
              <a:t>Appendix F – Passive Radon Gas Controls</a:t>
            </a:r>
          </a:p>
          <a:p>
            <a:pPr algn="just"/>
            <a:r>
              <a:rPr lang="en-US" sz="2400" b="1" dirty="0" smtClean="0">
                <a:solidFill>
                  <a:srgbClr val="C00000"/>
                </a:solidFill>
              </a:rPr>
              <a:t>Appendix J – Existing Buildings &amp; Structures</a:t>
            </a:r>
          </a:p>
          <a:p>
            <a:pPr algn="just"/>
            <a:endParaRPr lang="en-US" sz="2400" b="1" dirty="0" smtClean="0"/>
          </a:p>
          <a:p>
            <a:pPr algn="just"/>
            <a:endParaRPr lang="en-US" sz="2400" b="1" dirty="0" smtClean="0"/>
          </a:p>
          <a:p>
            <a:pPr algn="just"/>
            <a:endParaRPr lang="en-US" sz="2800" b="1" dirty="0" smtClean="0"/>
          </a:p>
        </p:txBody>
      </p:sp>
      <p:graphicFrame>
        <p:nvGraphicFramePr>
          <p:cNvPr id="59394" name="Object 7"/>
          <p:cNvGraphicFramePr>
            <a:graphicFrameLocks noChangeAspect="1"/>
          </p:cNvGraphicFramePr>
          <p:nvPr/>
        </p:nvGraphicFramePr>
        <p:xfrm>
          <a:off x="8153400" y="5791200"/>
          <a:ext cx="533400" cy="505192"/>
        </p:xfrm>
        <a:graphic>
          <a:graphicData uri="http://schemas.openxmlformats.org/presentationml/2006/ole">
            <p:oleObj spid="_x0000_s340994" r:id="rId3" imgW="3333333" imgH="3153215" progId="">
              <p:embed/>
            </p:oleObj>
          </a:graphicData>
        </a:graphic>
      </p:graphicFrame>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28600"/>
            <a:ext cx="7498080" cy="914400"/>
          </a:xfrm>
        </p:spPr>
        <p:txBody>
          <a:bodyPr>
            <a:normAutofit fontScale="90000"/>
          </a:bodyPr>
          <a:lstStyle/>
          <a:p>
            <a:pPr algn="ctr"/>
            <a:r>
              <a:rPr lang="en-US" sz="2800" b="1" dirty="0" smtClean="0"/>
              <a:t>Office of Public Safety &amp; Inspections</a:t>
            </a:r>
            <a:r>
              <a:rPr lang="en-US" sz="4400" b="1" dirty="0" smtClean="0"/>
              <a:t/>
            </a:r>
            <a:br>
              <a:rPr lang="en-US" sz="4400" b="1" dirty="0" smtClean="0"/>
            </a:br>
            <a:endParaRPr lang="en-US" sz="3200" b="1" dirty="0"/>
          </a:p>
        </p:txBody>
      </p:sp>
      <p:sp>
        <p:nvSpPr>
          <p:cNvPr id="3" name="Content Placeholder 2"/>
          <p:cNvSpPr>
            <a:spLocks noGrp="1"/>
          </p:cNvSpPr>
          <p:nvPr>
            <p:ph idx="1"/>
          </p:nvPr>
        </p:nvSpPr>
        <p:spPr>
          <a:xfrm>
            <a:off x="1066800" y="914400"/>
            <a:ext cx="7866888" cy="5029200"/>
          </a:xfrm>
        </p:spPr>
        <p:txBody>
          <a:bodyPr>
            <a:noAutofit/>
          </a:bodyPr>
          <a:lstStyle/>
          <a:p>
            <a:pPr algn="just">
              <a:buNone/>
            </a:pPr>
            <a:r>
              <a:rPr lang="en-US" sz="2400" b="1" i="1" dirty="0" smtClean="0"/>
              <a:t>	</a:t>
            </a:r>
          </a:p>
          <a:p>
            <a:pPr algn="just">
              <a:buNone/>
            </a:pPr>
            <a:r>
              <a:rPr lang="en-US" sz="2400" b="1" i="1" dirty="0" smtClean="0">
                <a:solidFill>
                  <a:srgbClr val="C00000"/>
                </a:solidFill>
              </a:rPr>
              <a:t>	</a:t>
            </a:r>
            <a:r>
              <a:rPr lang="en-US" sz="2400" dirty="0" smtClean="0">
                <a:solidFill>
                  <a:srgbClr val="C00000"/>
                </a:solidFill>
              </a:rPr>
              <a:t>Again, portions of this presentation are based on the International Code Council’s Document Titled </a:t>
            </a:r>
            <a:r>
              <a:rPr lang="en-US" sz="2400" b="1" i="1" dirty="0" smtClean="0">
                <a:solidFill>
                  <a:srgbClr val="C00000"/>
                </a:solidFill>
              </a:rPr>
              <a:t>2015 IRC® Transition from the 2009 IRC®, </a:t>
            </a:r>
            <a:r>
              <a:rPr lang="en-US" sz="2400" dirty="0" smtClean="0">
                <a:solidFill>
                  <a:srgbClr val="C00000"/>
                </a:solidFill>
              </a:rPr>
              <a:t>which is used with kind permission of the ICC.</a:t>
            </a:r>
          </a:p>
          <a:p>
            <a:pPr>
              <a:buNone/>
            </a:pPr>
            <a:endParaRPr lang="en-US" sz="2400" dirty="0" smtClean="0"/>
          </a:p>
          <a:p>
            <a:pPr algn="ctr">
              <a:buNone/>
            </a:pPr>
            <a:r>
              <a:rPr lang="en-US" sz="2400" b="1" dirty="0" smtClean="0">
                <a:latin typeface="Book Antiqua" pitchFamily="18" charset="0"/>
              </a:rPr>
              <a:t>THANK YOU</a:t>
            </a:r>
            <a:r>
              <a:rPr lang="en-US" sz="2400" dirty="0" smtClean="0">
                <a:latin typeface="Book Antiqua" pitchFamily="18" charset="0"/>
              </a:rPr>
              <a:t>!</a:t>
            </a:r>
          </a:p>
          <a:p>
            <a:pPr algn="ctr">
              <a:buNone/>
            </a:pPr>
            <a:endParaRPr lang="en-US" sz="1200" dirty="0" smtClean="0">
              <a:latin typeface="Book Antiqua" pitchFamily="18" charset="0"/>
            </a:endParaRPr>
          </a:p>
          <a:p>
            <a:pPr algn="ctr">
              <a:buNone/>
            </a:pPr>
            <a:r>
              <a:rPr lang="en-US" sz="4800" b="1" dirty="0" smtClean="0">
                <a:solidFill>
                  <a:srgbClr val="C00000"/>
                </a:solidFill>
                <a:latin typeface="Brush Script MT" pitchFamily="66" charset="0"/>
              </a:rPr>
              <a:t>Robert Anderson</a:t>
            </a:r>
          </a:p>
          <a:p>
            <a:pPr algn="ctr">
              <a:buNone/>
            </a:pPr>
            <a:endParaRPr lang="en-US" sz="2400" b="1" dirty="0" smtClean="0">
              <a:solidFill>
                <a:srgbClr val="C00000"/>
              </a:solidFill>
              <a:latin typeface="Brush Script MT" pitchFamily="66" charset="0"/>
            </a:endParaRPr>
          </a:p>
          <a:p>
            <a:endParaRPr lang="en-US" sz="2400" dirty="0" smtClean="0"/>
          </a:p>
          <a:p>
            <a:pPr algn="just"/>
            <a:endParaRPr lang="en-US" sz="2400" b="1" dirty="0" smtClean="0">
              <a:solidFill>
                <a:srgbClr val="C00000"/>
              </a:solidFill>
              <a:latin typeface="Book Antiqua" pitchFamily="18" charset="0"/>
            </a:endParaRPr>
          </a:p>
          <a:p>
            <a:endParaRPr lang="en-US" sz="2400" b="1" dirty="0" smtClean="0">
              <a:solidFill>
                <a:srgbClr val="C00000"/>
              </a:solidFill>
              <a:latin typeface="Book Antiqua" pitchFamily="18" charset="0"/>
            </a:endParaRPr>
          </a:p>
        </p:txBody>
      </p:sp>
      <p:graphicFrame>
        <p:nvGraphicFramePr>
          <p:cNvPr id="41985" name="Object 7"/>
          <p:cNvGraphicFramePr>
            <a:graphicFrameLocks noChangeAspect="1"/>
          </p:cNvGraphicFramePr>
          <p:nvPr/>
        </p:nvGraphicFramePr>
        <p:xfrm>
          <a:off x="8081454" y="6019800"/>
          <a:ext cx="652147" cy="617660"/>
        </p:xfrm>
        <a:graphic>
          <a:graphicData uri="http://schemas.openxmlformats.org/presentationml/2006/ole">
            <p:oleObj spid="_x0000_s139266" r:id="rId3" imgW="3333333" imgH="3153215" progId="">
              <p:embed/>
            </p:oleObj>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6122</TotalTime>
  <Words>7522</Words>
  <Application>Microsoft Office PowerPoint</Application>
  <PresentationFormat>On-screen Show (4:3)</PresentationFormat>
  <Paragraphs>530</Paragraphs>
  <Slides>95</Slides>
  <Notes>1</Notes>
  <HiddenSlides>0</HiddenSlides>
  <MMClips>0</MMClips>
  <ScaleCrop>false</ScaleCrop>
  <HeadingPairs>
    <vt:vector size="6" baseType="variant">
      <vt:variant>
        <vt:lpstr>Theme</vt:lpstr>
      </vt:variant>
      <vt:variant>
        <vt:i4>1</vt:i4>
      </vt:variant>
      <vt:variant>
        <vt:lpstr>Embedded OLE Servers</vt:lpstr>
      </vt:variant>
      <vt:variant>
        <vt:i4>0</vt:i4>
      </vt:variant>
      <vt:variant>
        <vt:lpstr>Slide Titles</vt:lpstr>
      </vt:variant>
      <vt:variant>
        <vt:i4>95</vt:i4>
      </vt:variant>
    </vt:vector>
  </HeadingPairs>
  <TitlesOfParts>
    <vt:vector size="96" baseType="lpstr">
      <vt:lpstr>Solstice</vt:lpstr>
      <vt:lpstr>Office of Public Safety &amp; Inspections  Introduction to  The International Residential Code (IRC) 2015  Ninth Edition of  The Massachusetts  Building Code (780 CMR)  by   Robert Anderson Division of Professional Licensure Office of Public Safety and Inspections   Chief of Inspections – Building &amp; Engineering One Ashburton Place – Room 1301 Boston, MA   02108  </vt:lpstr>
      <vt:lpstr>   The Ninth Edition of the  Massachusetts Building Code   </vt:lpstr>
      <vt:lpstr>   The Ninth Edition of the  Massachusetts Building Code   </vt:lpstr>
      <vt:lpstr> Introduction to IRC International Code Council (ICC)  </vt:lpstr>
      <vt:lpstr> Introduction to IRC International Code Council (ICC)  </vt:lpstr>
      <vt:lpstr> Introduction to IRC Where to Purchase  </vt:lpstr>
      <vt:lpstr>Office of Public Safety Support</vt:lpstr>
      <vt:lpstr> Transition to the Ninth Edition  </vt:lpstr>
      <vt:lpstr> Transition to the Ninth Edition  </vt:lpstr>
      <vt:lpstr> Transition to the Ninth Edition  </vt:lpstr>
      <vt:lpstr> Transition to the Ninth Edition  DWELLING. Any building that contains one or two dwelling units used, intended, or designed to be built, used, rented, leased, let or hired out to be occupied, or that are occupied for living purposes.     </vt:lpstr>
      <vt:lpstr> Transition to the Ninth Edition   DWELLING. Any building that contains one or two dwelling units used, intended, or designed to be built, used, rented, leased, let or hired out to be occupied, or that are occupied for living purposes.   </vt:lpstr>
      <vt:lpstr> Transition to the Ninth Edition  TOWNHOUSE. A single-family dwelling unit constructed in a group of three or more attached units in which each unit extends from foundation to roof and with a yard or public way on at least two sides.   </vt:lpstr>
      <vt:lpstr> Transition to the Ninth Edition  </vt:lpstr>
      <vt:lpstr> Transition to the Ninth Edition  </vt:lpstr>
      <vt:lpstr> Transition to the Ninth Edition  </vt:lpstr>
      <vt:lpstr> Transition to the Ninth Edition  </vt:lpstr>
      <vt:lpstr> Transition to the Ninth Edition  </vt:lpstr>
      <vt:lpstr> Transition to the Ninth Edition  </vt:lpstr>
      <vt:lpstr> Transition to the Ninth Edition  </vt:lpstr>
      <vt:lpstr> Transition to the Ninth Edition  </vt:lpstr>
      <vt:lpstr> Transition to the Ninth Edition  </vt:lpstr>
      <vt:lpstr> Transition to the Ninth Edition  </vt:lpstr>
      <vt:lpstr> Transition to the Ninth Edition  </vt:lpstr>
      <vt:lpstr> Transition to the Ninth Edition  </vt:lpstr>
      <vt:lpstr> Transition to the Ninth Edition  </vt:lpstr>
      <vt:lpstr> Transition to the Ninth Edition  </vt:lpstr>
      <vt:lpstr> Transition to the Ninth Edition  </vt:lpstr>
      <vt:lpstr> Transition to the Ninth Edition  </vt:lpstr>
      <vt:lpstr> Transition to the Ninth Edition  </vt:lpstr>
      <vt:lpstr> Transition to the Ninth Edition  </vt:lpstr>
      <vt:lpstr> Transition to the Ninth Edition  </vt:lpstr>
      <vt:lpstr> Transition to the Ninth Edition  </vt:lpstr>
      <vt:lpstr> Transition to the Ninth Edition  </vt:lpstr>
      <vt:lpstr> Transition to the Ninth Edition  </vt:lpstr>
      <vt:lpstr> Transition to the Ninth Edition  </vt:lpstr>
      <vt:lpstr> Transition to the Ninth Edition  </vt:lpstr>
      <vt:lpstr> Transition to the Ninth Edition  </vt:lpstr>
      <vt:lpstr> Transition to the Ninth Edition  </vt:lpstr>
      <vt:lpstr> Transition to the Ninth Edition  </vt:lpstr>
      <vt:lpstr> Transition to the Ninth Edition  </vt:lpstr>
      <vt:lpstr>Transition to the Ninth Edition</vt:lpstr>
      <vt:lpstr>Transition to the Ninth Edition</vt:lpstr>
      <vt:lpstr>Transition to the Ninth Edition</vt:lpstr>
      <vt:lpstr>Transition to the Ninth Edition</vt:lpstr>
      <vt:lpstr>Transition to the Ninth Edition</vt:lpstr>
      <vt:lpstr>Transition to the Ninth Edition</vt:lpstr>
      <vt:lpstr>Transition to the Ninth Edition</vt:lpstr>
      <vt:lpstr>Transition to the Ninth Edition</vt:lpstr>
      <vt:lpstr>Transition to the Ninth Edition</vt:lpstr>
      <vt:lpstr>Transition to the Ninth Edition</vt:lpstr>
      <vt:lpstr> Transition to the Ninth Edition  </vt:lpstr>
      <vt:lpstr> Transition to the Ninth Edition  </vt:lpstr>
      <vt:lpstr> Transition to the Ninth Edition  </vt:lpstr>
      <vt:lpstr> Transition to the Ninth Edition  </vt:lpstr>
      <vt:lpstr> Transition to the Ninth Edition  </vt:lpstr>
      <vt:lpstr>Transition to the Ninth Edition  Townhouse Separation R302.2.2 Parapet Exception R302.2  </vt:lpstr>
      <vt:lpstr> Transition to the Ninth Edition  </vt:lpstr>
      <vt:lpstr> Transition to the Ninth Edition  </vt:lpstr>
      <vt:lpstr> Transition to the Ninth Edition  </vt:lpstr>
      <vt:lpstr> MA Transition to the Ninth Edition  </vt:lpstr>
      <vt:lpstr> Transition to the Ninth Edition  </vt:lpstr>
      <vt:lpstr> Transition to the Ninth Edition  </vt:lpstr>
      <vt:lpstr> Transition to the Ninth Edition  </vt:lpstr>
      <vt:lpstr> Transition to the Ninth Edition  </vt:lpstr>
      <vt:lpstr> Transition to the Ninth Edition  </vt:lpstr>
      <vt:lpstr> Transition to the Ninth Edition  </vt:lpstr>
      <vt:lpstr> Transition to the Ninth Edition  </vt:lpstr>
      <vt:lpstr> Transition to the Ninth Edition  </vt:lpstr>
      <vt:lpstr> Transition to the Ninth Edition  </vt:lpstr>
      <vt:lpstr> Transition to the Ninth Edition  </vt:lpstr>
      <vt:lpstr> Transition to the Ninth Edition  </vt:lpstr>
      <vt:lpstr> Transition to the Ninth Edition  </vt:lpstr>
      <vt:lpstr> Transition to the Ninth Edition  </vt:lpstr>
      <vt:lpstr> Transition to the Ninth Edition  </vt:lpstr>
      <vt:lpstr> Transition to the Ninth Edition  </vt:lpstr>
      <vt:lpstr> Transition to the Ninth Edition  </vt:lpstr>
      <vt:lpstr> Transition to the Ninth Edition  </vt:lpstr>
      <vt:lpstr> Transition to the Ninth Edition  </vt:lpstr>
      <vt:lpstr> Transition to the Ninth Edition  </vt:lpstr>
      <vt:lpstr> Transition to the Ninth Edition  </vt:lpstr>
      <vt:lpstr> Transition to the Ninth Edition  </vt:lpstr>
      <vt:lpstr> Transition to the Ninth Edition  </vt:lpstr>
      <vt:lpstr> Transition to the Ninth Edition  </vt:lpstr>
      <vt:lpstr> Transition to the Ninth Edition  </vt:lpstr>
      <vt:lpstr> Transition to the Ninth Edition  </vt:lpstr>
      <vt:lpstr> Transition to the Ninth Edition  </vt:lpstr>
      <vt:lpstr> Transition to the Ninth Edition  </vt:lpstr>
      <vt:lpstr> Transition to the Ninth Edition  </vt:lpstr>
      <vt:lpstr> Transition to the Ninth Edition  </vt:lpstr>
      <vt:lpstr> Transition to the Ninth Edition </vt:lpstr>
      <vt:lpstr> Transition to the Ninth Edition  </vt:lpstr>
      <vt:lpstr> Transition to the Ninth Edition  </vt:lpstr>
      <vt:lpstr> Transition to the Ninth Edition  </vt:lpstr>
      <vt:lpstr>Office of Public Safety &amp; Inspections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Amusement Device Inspections</dc:title>
  <dc:creator>ekawa</dc:creator>
  <cp:lastModifiedBy>randerson</cp:lastModifiedBy>
  <cp:revision>612</cp:revision>
  <dcterms:created xsi:type="dcterms:W3CDTF">2008-09-27T11:41:11Z</dcterms:created>
  <dcterms:modified xsi:type="dcterms:W3CDTF">2018-01-16T14:48:43Z</dcterms:modified>
</cp:coreProperties>
</file>